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536" r:id="rId2"/>
    <p:sldId id="584" r:id="rId3"/>
    <p:sldId id="586" r:id="rId4"/>
    <p:sldId id="607" r:id="rId5"/>
    <p:sldId id="587" r:id="rId6"/>
    <p:sldId id="608" r:id="rId7"/>
    <p:sldId id="583" r:id="rId8"/>
    <p:sldId id="565" r:id="rId9"/>
    <p:sldId id="520" r:id="rId10"/>
    <p:sldId id="521" r:id="rId11"/>
    <p:sldId id="522" r:id="rId12"/>
    <p:sldId id="534" r:id="rId13"/>
    <p:sldId id="535" r:id="rId14"/>
    <p:sldId id="553" r:id="rId15"/>
    <p:sldId id="602" r:id="rId16"/>
    <p:sldId id="585" r:id="rId17"/>
    <p:sldId id="611" r:id="rId18"/>
    <p:sldId id="490" r:id="rId19"/>
    <p:sldId id="612" r:id="rId20"/>
    <p:sldId id="485" r:id="rId21"/>
    <p:sldId id="486" r:id="rId22"/>
    <p:sldId id="487" r:id="rId23"/>
    <p:sldId id="488" r:id="rId24"/>
    <p:sldId id="489" r:id="rId25"/>
    <p:sldId id="469" r:id="rId26"/>
    <p:sldId id="471" r:id="rId27"/>
    <p:sldId id="502" r:id="rId28"/>
    <p:sldId id="478" r:id="rId29"/>
    <p:sldId id="658" r:id="rId30"/>
    <p:sldId id="470" r:id="rId31"/>
    <p:sldId id="474" r:id="rId32"/>
    <p:sldId id="476" r:id="rId33"/>
    <p:sldId id="473" r:id="rId34"/>
    <p:sldId id="475" r:id="rId35"/>
    <p:sldId id="477" r:id="rId36"/>
    <p:sldId id="503" r:id="rId37"/>
    <p:sldId id="514" r:id="rId38"/>
    <p:sldId id="515" r:id="rId39"/>
    <p:sldId id="516" r:id="rId40"/>
    <p:sldId id="517" r:id="rId41"/>
    <p:sldId id="483" r:id="rId42"/>
    <p:sldId id="484" r:id="rId43"/>
    <p:sldId id="479" r:id="rId44"/>
    <p:sldId id="646" r:id="rId45"/>
    <p:sldId id="647" r:id="rId46"/>
    <p:sldId id="648" r:id="rId47"/>
    <p:sldId id="649" r:id="rId48"/>
    <p:sldId id="650" r:id="rId49"/>
    <p:sldId id="652" r:id="rId50"/>
    <p:sldId id="651" r:id="rId51"/>
    <p:sldId id="654" r:id="rId52"/>
    <p:sldId id="655" r:id="rId53"/>
    <p:sldId id="656" r:id="rId54"/>
    <p:sldId id="657" r:id="rId55"/>
  </p:sldIdLst>
  <p:sldSz cx="11522075" cy="64801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p15:clr>
            <a:srgbClr val="A4A3A4"/>
          </p15:clr>
        </p15:guide>
        <p15:guide id="2" pos="3649">
          <p15:clr>
            <a:srgbClr val="A4A3A4"/>
          </p15:clr>
        </p15:guide>
      </p15:sldGuideLst>
    </p:ext>
    <p:ext uri="{2D200454-40CA-4A62-9FC3-DE9A4176ACB9}">
      <p15:notesGuideLst xmlns:p15="http://schemas.microsoft.com/office/powerpoint/2012/main">
        <p15:guide id="1" orient="horz" pos="2921">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5F5F5F"/>
    <a:srgbClr val="262626"/>
    <a:srgbClr val="232323"/>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4" autoAdjust="0"/>
    <p:restoredTop sz="94667" autoAdjust="0"/>
  </p:normalViewPr>
  <p:slideViewPr>
    <p:cSldViewPr snapToObjects="1">
      <p:cViewPr varScale="1">
        <p:scale>
          <a:sx n="126" d="100"/>
          <a:sy n="126" d="100"/>
        </p:scale>
        <p:origin x="224" y="360"/>
      </p:cViewPr>
      <p:guideLst>
        <p:guide orient="horz" pos="2070"/>
        <p:guide pos="36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notesViewPr>
    <p:cSldViewPr snapToObjects="1">
      <p:cViewPr varScale="1">
        <p:scale>
          <a:sx n="83" d="100"/>
          <a:sy n="83" d="100"/>
        </p:scale>
        <p:origin x="-3192" y="-90"/>
      </p:cViewPr>
      <p:guideLst>
        <p:guide orient="horz" pos="2921"/>
        <p:guide pos="2172"/>
      </p:guideLst>
    </p:cSldViewPr>
  </p:notesViewPr>
  <p:gridSpacing cx="180023" cy="18002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2B699-C6B7-4DA8-8858-B4A63886AB96}" type="datetimeFigureOut">
              <a:rPr lang="zh-CN" altLang="en-US" smtClean="0"/>
              <a:t>2020/3/13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C1AD92-4491-470B-AC64-A48031177D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C1AD92-4491-470B-AC64-A48031177DA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013055"/>
            <a:ext cx="9793764" cy="1389038"/>
          </a:xfrm>
        </p:spPr>
        <p:txBody>
          <a:bodyPr/>
          <a:lstStyle/>
          <a:p>
            <a:r>
              <a:rPr lang="zh-CN" altLang="en-US"/>
              <a:t>单击此处编辑母版标题样式</a:t>
            </a:r>
          </a:p>
        </p:txBody>
      </p:sp>
      <p:sp>
        <p:nvSpPr>
          <p:cNvPr id="3" name="副标题 2"/>
          <p:cNvSpPr>
            <a:spLocks noGrp="1"/>
          </p:cNvSpPr>
          <p:nvPr>
            <p:ph type="subTitle" idx="1"/>
          </p:nvPr>
        </p:nvSpPr>
        <p:spPr>
          <a:xfrm>
            <a:off x="1728311" y="3672099"/>
            <a:ext cx="8065453" cy="165604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4" y="259508"/>
            <a:ext cx="2592467" cy="552914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104" y="259508"/>
            <a:ext cx="7585366" cy="552914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164113"/>
            <a:ext cx="9793764" cy="128703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10164" y="2746575"/>
            <a:ext cx="9793764" cy="1417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104" y="1512041"/>
            <a:ext cx="5088916" cy="4276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55" y="1512041"/>
            <a:ext cx="5088916" cy="4276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450540"/>
            <a:ext cx="5090917"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104" y="2055056"/>
            <a:ext cx="5090917"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5" y="1450540"/>
            <a:ext cx="5092917"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055" y="2055056"/>
            <a:ext cx="5092917"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58007"/>
            <a:ext cx="3790683" cy="109803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4811" y="258007"/>
            <a:ext cx="6441160" cy="55306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356037"/>
            <a:ext cx="3790683" cy="44326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536122"/>
            <a:ext cx="6913245" cy="53551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8407" y="579016"/>
            <a:ext cx="6913245" cy="38881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258407" y="5071637"/>
            <a:ext cx="6913245" cy="760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2020/3/13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cstate="prin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59508"/>
            <a:ext cx="10369868" cy="108002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76104" y="1512041"/>
            <a:ext cx="10369868"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104" y="6006163"/>
            <a:ext cx="2688484" cy="345009"/>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2020/3/13</a:t>
            </a:fld>
            <a:endParaRPr lang="zh-CN" altLang="en-US"/>
          </a:p>
        </p:txBody>
      </p:sp>
      <p:sp>
        <p:nvSpPr>
          <p:cNvPr id="5" name="页脚占位符 4"/>
          <p:cNvSpPr>
            <a:spLocks noGrp="1"/>
          </p:cNvSpPr>
          <p:nvPr>
            <p:ph type="ftr" sz="quarter" idx="3"/>
          </p:nvPr>
        </p:nvSpPr>
        <p:spPr>
          <a:xfrm>
            <a:off x="3936709" y="6006163"/>
            <a:ext cx="3648657" cy="34500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006163"/>
            <a:ext cx="2688484" cy="345009"/>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8" name="矩形 7"/>
          <p:cNvSpPr/>
          <p:nvPr userDrawn="1"/>
        </p:nvSpPr>
        <p:spPr>
          <a:xfrm>
            <a:off x="8023711" y="4680271"/>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www.1ppt.com/moban/     </a:t>
            </a:r>
            <a:r>
              <a:rPr kumimoji="0" lang="zh-CN" altLang="en-US" sz="100" b="0" i="0" u="none" strike="noStrike" kern="0" cap="none" spc="0" normalizeH="0" baseline="0" noProof="0" dirty="0">
                <a:ln>
                  <a:noFill/>
                </a:ln>
                <a:solidFill>
                  <a:schemeClr val="tx1">
                    <a:lumMod val="85000"/>
                    <a:lumOff val="15000"/>
                  </a:schemeClr>
                </a:solidFill>
                <a:effectLst/>
                <a:uLnTx/>
                <a:uFillTx/>
              </a:rPr>
              <a:t>行业</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节日</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www.1ppt.com/jieri/           PPT</a:t>
            </a:r>
            <a:r>
              <a:rPr kumimoji="0" lang="zh-CN" altLang="en-US" sz="100" b="0" i="0" u="none" strike="noStrike" kern="0" cap="none" spc="0" normalizeH="0" baseline="0" noProof="0" dirty="0">
                <a:ln>
                  <a:noFill/>
                </a:ln>
                <a:solidFill>
                  <a:schemeClr val="tx1">
                    <a:lumMod val="85000"/>
                    <a:lumOff val="15000"/>
                  </a:schemeClr>
                </a:solidFill>
                <a:effectLst/>
                <a:uLnTx/>
                <a:uFillTx/>
              </a:rPr>
              <a:t>素材下载：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背景图片：</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www.1ppt.com/beijing/      PPT</a:t>
            </a:r>
            <a:r>
              <a:rPr kumimoji="0" lang="zh-CN" altLang="en-US" sz="100" b="0" i="0" u="none" strike="noStrike" kern="0" cap="none" spc="0" normalizeH="0" baseline="0" noProof="0" dirty="0">
                <a:ln>
                  <a:noFill/>
                </a:ln>
                <a:solidFill>
                  <a:schemeClr val="tx1">
                    <a:lumMod val="85000"/>
                    <a:lumOff val="15000"/>
                  </a:schemeClr>
                </a:solidFill>
                <a:effectLst/>
                <a:uLnTx/>
                <a:uFillTx/>
              </a:rPr>
              <a:t>图表下载：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优秀</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www.1ppt.com/xiazai/        PPT</a:t>
            </a:r>
            <a:r>
              <a:rPr kumimoji="0" lang="zh-CN" altLang="en-US" sz="100" b="0" i="0" u="none" strike="noStrike" kern="0" cap="none" spc="0" normalizeH="0" baseline="0" noProof="0" dirty="0">
                <a:ln>
                  <a:noFill/>
                </a:ln>
                <a:solidFill>
                  <a:schemeClr val="tx1">
                    <a:lumMod val="85000"/>
                    <a:lumOff val="15000"/>
                  </a:schemeClr>
                </a:solidFill>
                <a:effectLst/>
                <a:uLnTx/>
                <a:uFillTx/>
              </a:rPr>
              <a:t>教程： </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Word</a:t>
            </a:r>
            <a:r>
              <a:rPr kumimoji="0" lang="zh-CN" altLang="en-US" sz="100" b="0" i="0" u="none" strike="noStrike" kern="0" cap="none" spc="0" normalizeH="0" baseline="0" noProof="0" dirty="0">
                <a:ln>
                  <a:noFill/>
                </a:ln>
                <a:solidFill>
                  <a:schemeClr val="tx1">
                    <a:lumMod val="85000"/>
                    <a:lumOff val="15000"/>
                  </a:schemeClr>
                </a:solidFill>
                <a:effectLst/>
                <a:uLnTx/>
                <a:uFillTx/>
              </a:rPr>
              <a:t>教程： </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www.1ppt.com/word/              Excel</a:t>
            </a:r>
            <a:r>
              <a:rPr kumimoji="0" lang="zh-CN" altLang="en-US" sz="100" b="0" i="0" u="none" strike="noStrike" kern="0" cap="none" spc="0" normalizeH="0" baseline="0" noProof="0" dirty="0">
                <a:ln>
                  <a:noFill/>
                </a:ln>
                <a:solidFill>
                  <a:schemeClr val="tx1">
                    <a:lumMod val="85000"/>
                    <a:lumOff val="15000"/>
                  </a:schemeClr>
                </a:solidFill>
                <a:effectLst/>
                <a:uLnTx/>
                <a:uFillTx/>
              </a:rPr>
              <a:t>教程：</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资料下载：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www.1ppt.com/ziliao/                PPT</a:t>
            </a:r>
            <a:r>
              <a:rPr kumimoji="0" lang="zh-CN" altLang="en-US" sz="100" b="0" i="0" u="none" strike="noStrike" kern="0" cap="none" spc="0" normalizeH="0" baseline="0" noProof="0" dirty="0">
                <a:ln>
                  <a:noFill/>
                </a:ln>
                <a:solidFill>
                  <a:schemeClr val="tx1">
                    <a:lumMod val="85000"/>
                    <a:lumOff val="15000"/>
                  </a:schemeClr>
                </a:solidFill>
                <a:effectLst/>
                <a:uLnTx/>
                <a:uFillTx/>
              </a:rPr>
              <a:t>课件下载：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范文下载：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www.1ppt.com/fanwen/             </a:t>
            </a:r>
            <a:r>
              <a:rPr kumimoji="0" lang="zh-CN" altLang="en-US" sz="100" b="0" i="0" u="none" strike="noStrike" kern="0" cap="none" spc="0" normalizeH="0" baseline="0" noProof="0" dirty="0">
                <a:ln>
                  <a:noFill/>
                </a:ln>
                <a:solidFill>
                  <a:schemeClr val="tx1">
                    <a:lumMod val="85000"/>
                    <a:lumOff val="15000"/>
                  </a:schemeClr>
                </a:solidFill>
                <a:effectLst/>
                <a:uLnTx/>
                <a:uFillTx/>
              </a:rPr>
              <a:t>试卷下载：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教案下载：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字体下载：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 </a:t>
            </a:r>
            <a:endParaRPr kumimoji="0" lang="zh-CN" altLang="en-US" sz="100" b="0" i="0" u="none" strike="noStrike" kern="0" cap="none" spc="0" normalizeH="0" baseline="0" noProof="0" dirty="0">
              <a:ln>
                <a:noFill/>
              </a:ln>
              <a:solidFill>
                <a:schemeClr val="tx1">
                  <a:lumMod val="85000"/>
                  <a:lumOff val="15000"/>
                </a:schemeClr>
              </a:solidFill>
              <a:effectLst/>
              <a:uLnTx/>
              <a:uFillTx/>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baike.baidu.com/item/%E5%9B%BD%E9%99%85%E6%A0%87%E5%87%86%E5%8C%96%E7%BB%84%E7%BB%87/77983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notesSlide" Target="../notesSlides/notesSlide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slideLayout" Target="../slideLayouts/slideLayout7.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35965" y="719765"/>
            <a:ext cx="3600460"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课程内容顺序</a:t>
            </a:r>
          </a:p>
        </p:txBody>
      </p:sp>
      <p:grpSp>
        <p:nvGrpSpPr>
          <p:cNvPr id="22" name="组合 21"/>
          <p:cNvGrpSpPr/>
          <p:nvPr>
            <p:custDataLst>
              <p:tags r:id="rId2"/>
            </p:custDataLst>
          </p:nvPr>
        </p:nvGrpSpPr>
        <p:grpSpPr>
          <a:xfrm>
            <a:off x="883920" y="1576705"/>
            <a:ext cx="4789805" cy="539115"/>
            <a:chOff x="3400023" y="2024578"/>
            <a:chExt cx="5643010" cy="635000"/>
          </a:xfrm>
        </p:grpSpPr>
        <p:sp>
          <p:nvSpPr>
            <p:cNvPr id="23" name="矩形 22"/>
            <p:cNvSpPr/>
            <p:nvPr>
              <p:custDataLst>
                <p:tags r:id="rId15"/>
              </p:custDataLst>
            </p:nvPr>
          </p:nvSpPr>
          <p:spPr>
            <a:xfrm>
              <a:off x="8408033" y="2025278"/>
              <a:ext cx="319087" cy="633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sp>
          <p:nvSpPr>
            <p:cNvPr id="24" name="矩形 23"/>
            <p:cNvSpPr/>
            <p:nvPr>
              <p:custDataLst>
                <p:tags r:id="rId16"/>
              </p:custDataLst>
            </p:nvPr>
          </p:nvSpPr>
          <p:spPr>
            <a:xfrm>
              <a:off x="3400023" y="2126178"/>
              <a:ext cx="5302650" cy="4318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r>
                <a:rPr lang="zh-CN" altLang="en-US" sz="1700">
                  <a:solidFill>
                    <a:schemeClr val="tx1"/>
                  </a:solidFill>
                </a:rPr>
                <a:t>1、JAVA网络IO基础知识</a:t>
              </a:r>
            </a:p>
          </p:txBody>
        </p:sp>
        <p:sp>
          <p:nvSpPr>
            <p:cNvPr id="25" name="燕尾形 24"/>
            <p:cNvSpPr/>
            <p:nvPr>
              <p:custDataLst>
                <p:tags r:id="rId17"/>
              </p:custDataLst>
            </p:nvPr>
          </p:nvSpPr>
          <p:spPr>
            <a:xfrm>
              <a:off x="8408033" y="2024578"/>
              <a:ext cx="635000" cy="635000"/>
            </a:xfrm>
            <a:prstGeom prst="chevron">
              <a:avLst>
                <a:gd name="adj" fmla="val 45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34016" bIns="34016" rtlCol="0" anchor="ctr">
              <a:normAutofit/>
            </a:bodyPr>
            <a:lstStyle/>
            <a:p>
              <a:pPr algn="r"/>
              <a:endParaRPr lang="zh-CN" altLang="en-US" sz="2270" dirty="0">
                <a:solidFill>
                  <a:srgbClr val="FFFFFF"/>
                </a:solidFill>
                <a:sym typeface="Arial" panose="020B0604020202020204" pitchFamily="34" charset="0"/>
              </a:endParaRPr>
            </a:p>
          </p:txBody>
        </p:sp>
      </p:grpSp>
      <p:grpSp>
        <p:nvGrpSpPr>
          <p:cNvPr id="26" name="组合 25"/>
          <p:cNvGrpSpPr/>
          <p:nvPr>
            <p:custDataLst>
              <p:tags r:id="rId3"/>
            </p:custDataLst>
          </p:nvPr>
        </p:nvGrpSpPr>
        <p:grpSpPr>
          <a:xfrm>
            <a:off x="883920" y="3378200"/>
            <a:ext cx="4789805" cy="539115"/>
            <a:chOff x="3400023" y="4146512"/>
            <a:chExt cx="5643010" cy="635000"/>
          </a:xfrm>
        </p:grpSpPr>
        <p:sp>
          <p:nvSpPr>
            <p:cNvPr id="27" name="矩形 26"/>
            <p:cNvSpPr/>
            <p:nvPr>
              <p:custDataLst>
                <p:tags r:id="rId12"/>
              </p:custDataLst>
            </p:nvPr>
          </p:nvSpPr>
          <p:spPr>
            <a:xfrm>
              <a:off x="8408033" y="4147212"/>
              <a:ext cx="319087" cy="633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sp>
          <p:nvSpPr>
            <p:cNvPr id="28" name="矩形 27"/>
            <p:cNvSpPr/>
            <p:nvPr>
              <p:custDataLst>
                <p:tags r:id="rId13"/>
              </p:custDataLst>
            </p:nvPr>
          </p:nvSpPr>
          <p:spPr>
            <a:xfrm>
              <a:off x="3400023" y="4248112"/>
              <a:ext cx="5302650" cy="4318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r>
                <a:rPr lang="zh-CN" altLang="en-US" sz="1700">
                  <a:solidFill>
                    <a:schemeClr val="tx1"/>
                  </a:solidFill>
                </a:rPr>
                <a:t>3、netty进阶</a:t>
              </a:r>
            </a:p>
          </p:txBody>
        </p:sp>
        <p:sp>
          <p:nvSpPr>
            <p:cNvPr id="29" name="燕尾形 28"/>
            <p:cNvSpPr/>
            <p:nvPr>
              <p:custDataLst>
                <p:tags r:id="rId14"/>
              </p:custDataLst>
            </p:nvPr>
          </p:nvSpPr>
          <p:spPr>
            <a:xfrm>
              <a:off x="8408033" y="4146512"/>
              <a:ext cx="635000" cy="635000"/>
            </a:xfrm>
            <a:prstGeom prst="chevron">
              <a:avLst>
                <a:gd name="adj" fmla="val 45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34016" bIns="34016" rtlCol="0" anchor="ctr">
              <a:normAutofit/>
            </a:bodyPr>
            <a:lstStyle/>
            <a:p>
              <a:pPr algn="r"/>
              <a:endParaRPr lang="zh-CN" altLang="en-US" sz="2270" dirty="0">
                <a:solidFill>
                  <a:srgbClr val="FFFFFF"/>
                </a:solidFill>
                <a:sym typeface="Arial" panose="020B0604020202020204" pitchFamily="34" charset="0"/>
              </a:endParaRPr>
            </a:p>
          </p:txBody>
        </p:sp>
      </p:grpSp>
      <p:grpSp>
        <p:nvGrpSpPr>
          <p:cNvPr id="30" name="组合 29"/>
          <p:cNvGrpSpPr/>
          <p:nvPr>
            <p:custDataLst>
              <p:tags r:id="rId4"/>
            </p:custDataLst>
          </p:nvPr>
        </p:nvGrpSpPr>
        <p:grpSpPr>
          <a:xfrm>
            <a:off x="673735" y="2477770"/>
            <a:ext cx="4673600" cy="539115"/>
            <a:chOff x="3152332" y="3085545"/>
            <a:chExt cx="5505636" cy="635000"/>
          </a:xfrm>
        </p:grpSpPr>
        <p:sp>
          <p:nvSpPr>
            <p:cNvPr id="31" name="矩形 30"/>
            <p:cNvSpPr/>
            <p:nvPr>
              <p:custDataLst>
                <p:tags r:id="rId9"/>
              </p:custDataLst>
            </p:nvPr>
          </p:nvSpPr>
          <p:spPr>
            <a:xfrm flipH="1">
              <a:off x="3468245" y="3086245"/>
              <a:ext cx="319087" cy="633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sp>
          <p:nvSpPr>
            <p:cNvPr id="32" name="矩形 31"/>
            <p:cNvSpPr/>
            <p:nvPr>
              <p:custDataLst>
                <p:tags r:id="rId10"/>
              </p:custDataLst>
            </p:nvPr>
          </p:nvSpPr>
          <p:spPr>
            <a:xfrm flipH="1">
              <a:off x="3492692" y="3187145"/>
              <a:ext cx="5165276" cy="4318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r>
                <a:rPr lang="zh-CN" altLang="en-US" sz="1700">
                  <a:solidFill>
                    <a:schemeClr val="tx1"/>
                  </a:solidFill>
                </a:rPr>
                <a:t>2、netty核心组件讲解</a:t>
              </a:r>
            </a:p>
          </p:txBody>
        </p:sp>
        <p:sp>
          <p:nvSpPr>
            <p:cNvPr id="33" name="燕尾形 32"/>
            <p:cNvSpPr/>
            <p:nvPr>
              <p:custDataLst>
                <p:tags r:id="rId11"/>
              </p:custDataLst>
            </p:nvPr>
          </p:nvSpPr>
          <p:spPr>
            <a:xfrm flipH="1">
              <a:off x="3152332" y="3085545"/>
              <a:ext cx="635000" cy="635000"/>
            </a:xfrm>
            <a:prstGeom prst="chevron">
              <a:avLst>
                <a:gd name="adj" fmla="val 45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grpSp>
      <p:grpSp>
        <p:nvGrpSpPr>
          <p:cNvPr id="34" name="组合 33"/>
          <p:cNvGrpSpPr/>
          <p:nvPr>
            <p:custDataLst>
              <p:tags r:id="rId5"/>
            </p:custDataLst>
          </p:nvPr>
        </p:nvGrpSpPr>
        <p:grpSpPr>
          <a:xfrm>
            <a:off x="673735" y="4278630"/>
            <a:ext cx="4673600" cy="539115"/>
            <a:chOff x="3152332" y="5207478"/>
            <a:chExt cx="5505636" cy="635000"/>
          </a:xfrm>
        </p:grpSpPr>
        <p:sp>
          <p:nvSpPr>
            <p:cNvPr id="35" name="矩形 34"/>
            <p:cNvSpPr/>
            <p:nvPr>
              <p:custDataLst>
                <p:tags r:id="rId6"/>
              </p:custDataLst>
            </p:nvPr>
          </p:nvSpPr>
          <p:spPr>
            <a:xfrm flipH="1">
              <a:off x="3468245" y="5208178"/>
              <a:ext cx="319087" cy="6336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sp>
          <p:nvSpPr>
            <p:cNvPr id="36" name="矩形 35"/>
            <p:cNvSpPr/>
            <p:nvPr>
              <p:custDataLst>
                <p:tags r:id="rId7"/>
              </p:custDataLst>
            </p:nvPr>
          </p:nvSpPr>
          <p:spPr>
            <a:xfrm flipH="1">
              <a:off x="3492692" y="5309078"/>
              <a:ext cx="5165276" cy="4318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r>
                <a:rPr lang="zh-CN" altLang="en-US" sz="1700">
                  <a:solidFill>
                    <a:schemeClr val="tx1"/>
                  </a:solidFill>
                </a:rPr>
                <a:t>4、netty实战</a:t>
              </a:r>
            </a:p>
          </p:txBody>
        </p:sp>
        <p:sp>
          <p:nvSpPr>
            <p:cNvPr id="37" name="燕尾形 36"/>
            <p:cNvSpPr/>
            <p:nvPr>
              <p:custDataLst>
                <p:tags r:id="rId8"/>
              </p:custDataLst>
            </p:nvPr>
          </p:nvSpPr>
          <p:spPr>
            <a:xfrm flipH="1">
              <a:off x="3152332" y="5207478"/>
              <a:ext cx="635000" cy="635000"/>
            </a:xfrm>
            <a:prstGeom prst="chevron">
              <a:avLst>
                <a:gd name="adj" fmla="val 455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700">
                <a:solidFill>
                  <a:schemeClr val="tx1"/>
                </a:solidFill>
                <a:sym typeface="Arial" panose="020B0604020202020204" pitchFamily="34"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351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2030" y="692150"/>
            <a:ext cx="3208655" cy="368300"/>
          </a:xfrm>
          <a:prstGeom prst="rect">
            <a:avLst/>
          </a:prstGeom>
          <a:noFill/>
        </p:spPr>
        <p:txBody>
          <a:bodyPr wrap="square" rtlCol="0">
            <a:spAutoFit/>
          </a:bodyPr>
          <a:lstStyle/>
          <a:p>
            <a:r>
              <a:rPr lang="zh-CN" altLang="en-US" dirty="0">
                <a:solidFill>
                  <a:schemeClr val="bg1"/>
                </a:solidFill>
              </a:rPr>
              <a:t>非阻塞</a:t>
            </a:r>
            <a:r>
              <a:rPr lang="en-US" altLang="zh-CN" dirty="0">
                <a:solidFill>
                  <a:schemeClr val="bg1"/>
                </a:solidFill>
              </a:rPr>
              <a:t>IO</a:t>
            </a:r>
          </a:p>
        </p:txBody>
      </p:sp>
      <p:pic>
        <p:nvPicPr>
          <p:cNvPr id="2050" name="Picture 2"/>
          <p:cNvPicPr>
            <a:picLocks noChangeAspect="1" noChangeArrowheads="1"/>
          </p:cNvPicPr>
          <p:nvPr/>
        </p:nvPicPr>
        <p:blipFill>
          <a:blip r:embed="rId3"/>
          <a:srcRect/>
          <a:stretch>
            <a:fillRect/>
          </a:stretch>
        </p:blipFill>
        <p:spPr bwMode="auto">
          <a:xfrm>
            <a:off x="1388110" y="1347470"/>
            <a:ext cx="8054975" cy="43529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351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2030" y="692150"/>
            <a:ext cx="3208655" cy="368300"/>
          </a:xfrm>
          <a:prstGeom prst="rect">
            <a:avLst/>
          </a:prstGeom>
          <a:noFill/>
        </p:spPr>
        <p:txBody>
          <a:bodyPr wrap="square" rtlCol="0">
            <a:spAutoFit/>
          </a:bodyPr>
          <a:lstStyle/>
          <a:p>
            <a:r>
              <a:rPr lang="en-US" altLang="zh-CN" dirty="0">
                <a:solidFill>
                  <a:schemeClr val="bg1"/>
                </a:solidFill>
              </a:rPr>
              <a:t>IO</a:t>
            </a:r>
            <a:r>
              <a:rPr lang="zh-CN" altLang="en-US" dirty="0">
                <a:solidFill>
                  <a:schemeClr val="bg1"/>
                </a:solidFill>
              </a:rPr>
              <a:t>多路复用</a:t>
            </a:r>
          </a:p>
        </p:txBody>
      </p:sp>
      <p:pic>
        <p:nvPicPr>
          <p:cNvPr id="3074" name="Picture 2"/>
          <p:cNvPicPr>
            <a:picLocks noChangeAspect="1" noChangeArrowheads="1"/>
          </p:cNvPicPr>
          <p:nvPr/>
        </p:nvPicPr>
        <p:blipFill>
          <a:blip r:embed="rId3"/>
          <a:srcRect/>
          <a:stretch>
            <a:fillRect/>
          </a:stretch>
        </p:blipFill>
        <p:spPr bwMode="auto">
          <a:xfrm>
            <a:off x="1260462" y="1245870"/>
            <a:ext cx="7968615" cy="4510405"/>
          </a:xfrm>
          <a:prstGeom prst="rect">
            <a:avLst/>
          </a:prstGeom>
          <a:noFill/>
          <a:ln w="9525">
            <a:noFill/>
            <a:miter lim="800000"/>
            <a:headEnd/>
            <a:tailEnd/>
          </a:ln>
          <a:effectLst/>
        </p:spPr>
      </p:pic>
      <p:sp>
        <p:nvSpPr>
          <p:cNvPr id="2" name="文本框 1"/>
          <p:cNvSpPr txBox="1"/>
          <p:nvPr/>
        </p:nvSpPr>
        <p:spPr>
          <a:xfrm>
            <a:off x="5278755" y="616585"/>
            <a:ext cx="3586480" cy="368300"/>
          </a:xfrm>
          <a:prstGeom prst="rect">
            <a:avLst/>
          </a:prstGeom>
          <a:noFill/>
        </p:spPr>
        <p:txBody>
          <a:bodyPr wrap="square" rtlCol="0">
            <a:spAutoFit/>
          </a:bodyPr>
          <a:lstStyle/>
          <a:p>
            <a:r>
              <a:rPr lang="en-US" altLang="zh-CN" dirty="0">
                <a:solidFill>
                  <a:srgbClr val="FF0000"/>
                </a:solidFill>
              </a:rPr>
              <a:t>select</a:t>
            </a:r>
            <a:r>
              <a:rPr lang="zh-CN" altLang="en-US" dirty="0">
                <a:solidFill>
                  <a:srgbClr val="FF0000"/>
                </a:solidFill>
              </a:rPr>
              <a:t>、</a:t>
            </a:r>
            <a:r>
              <a:rPr lang="en-US" altLang="zh-CN" dirty="0">
                <a:solidFill>
                  <a:srgbClr val="FF0000"/>
                </a:solidFill>
              </a:rPr>
              <a:t>poll</a:t>
            </a:r>
            <a:r>
              <a:rPr lang="zh-CN" altLang="en-US" dirty="0">
                <a:solidFill>
                  <a:srgbClr val="FF0000"/>
                </a:solidFill>
              </a:rPr>
              <a:t>、</a:t>
            </a:r>
            <a:r>
              <a:rPr lang="en-US" altLang="zh-CN" dirty="0" err="1">
                <a:solidFill>
                  <a:srgbClr val="FF0000"/>
                </a:solidFill>
              </a:rPr>
              <a:t>epoll</a:t>
            </a:r>
            <a:r>
              <a:rPr lang="zh-CN" altLang="en-US" dirty="0">
                <a:solidFill>
                  <a:srgbClr val="FF0000"/>
                </a:solidFill>
              </a:rPr>
              <a:t>（零拷贝）</a:t>
            </a:r>
            <a:endParaRPr lang="en-US" altLang="zh-CN"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351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2030" y="692150"/>
            <a:ext cx="3208655" cy="368300"/>
          </a:xfrm>
          <a:prstGeom prst="rect">
            <a:avLst/>
          </a:prstGeom>
          <a:noFill/>
        </p:spPr>
        <p:txBody>
          <a:bodyPr wrap="square" rtlCol="0">
            <a:spAutoFit/>
          </a:bodyPr>
          <a:lstStyle/>
          <a:p>
            <a:r>
              <a:rPr lang="zh-CN" altLang="en-US" dirty="0">
                <a:solidFill>
                  <a:schemeClr val="bg1"/>
                </a:solidFill>
              </a:rPr>
              <a:t>信号驱动</a:t>
            </a:r>
            <a:r>
              <a:rPr lang="en-US" altLang="zh-CN" dirty="0" err="1">
                <a:solidFill>
                  <a:schemeClr val="bg1"/>
                </a:solidFill>
              </a:rPr>
              <a:t>io</a:t>
            </a:r>
            <a:endParaRPr lang="en-US" altLang="zh-CN"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a:off x="1471930" y="1393825"/>
            <a:ext cx="7397750" cy="41783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351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2030" y="692150"/>
            <a:ext cx="3208655" cy="368300"/>
          </a:xfrm>
          <a:prstGeom prst="rect">
            <a:avLst/>
          </a:prstGeom>
          <a:noFill/>
        </p:spPr>
        <p:txBody>
          <a:bodyPr wrap="square" rtlCol="0">
            <a:spAutoFit/>
          </a:bodyPr>
          <a:lstStyle/>
          <a:p>
            <a:r>
              <a:rPr lang="zh-CN" altLang="en-US" dirty="0">
                <a:solidFill>
                  <a:schemeClr val="bg1"/>
                </a:solidFill>
              </a:rPr>
              <a:t>异步</a:t>
            </a:r>
            <a:r>
              <a:rPr lang="en-US" altLang="zh-CN" dirty="0">
                <a:solidFill>
                  <a:schemeClr val="bg1"/>
                </a:solidFill>
              </a:rPr>
              <a:t>io</a:t>
            </a:r>
            <a:r>
              <a:rPr lang="zh-CN" altLang="en-US" dirty="0">
                <a:solidFill>
                  <a:schemeClr val="bg1"/>
                </a:solidFill>
              </a:rPr>
              <a:t>：</a:t>
            </a:r>
          </a:p>
        </p:txBody>
      </p:sp>
      <p:pic>
        <p:nvPicPr>
          <p:cNvPr id="5122" name="Picture 2"/>
          <p:cNvPicPr>
            <a:picLocks noChangeAspect="1" noChangeArrowheads="1"/>
          </p:cNvPicPr>
          <p:nvPr/>
        </p:nvPicPr>
        <p:blipFill>
          <a:blip r:embed="rId3"/>
          <a:srcRect/>
          <a:stretch>
            <a:fillRect/>
          </a:stretch>
        </p:blipFill>
        <p:spPr bwMode="auto">
          <a:xfrm>
            <a:off x="1260462" y="1471462"/>
            <a:ext cx="7560945" cy="400431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4351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002030" y="692150"/>
            <a:ext cx="3208655" cy="368300"/>
          </a:xfrm>
          <a:prstGeom prst="rect">
            <a:avLst/>
          </a:prstGeom>
          <a:noFill/>
        </p:spPr>
        <p:txBody>
          <a:bodyPr wrap="square" rtlCol="0">
            <a:spAutoFit/>
          </a:bodyPr>
          <a:lstStyle/>
          <a:p>
            <a:r>
              <a:rPr lang="en-US" altLang="zh-CN" dirty="0">
                <a:solidFill>
                  <a:schemeClr val="bg1"/>
                </a:solidFill>
              </a:rPr>
              <a:t>5</a:t>
            </a:r>
            <a:r>
              <a:rPr lang="zh-CN" altLang="en-US" dirty="0">
                <a:solidFill>
                  <a:schemeClr val="bg1"/>
                </a:solidFill>
              </a:rPr>
              <a:t>中</a:t>
            </a:r>
            <a:r>
              <a:rPr lang="en-US" altLang="zh-CN" dirty="0">
                <a:solidFill>
                  <a:schemeClr val="bg1"/>
                </a:solidFill>
              </a:rPr>
              <a:t>io</a:t>
            </a:r>
            <a:r>
              <a:rPr lang="zh-CN" altLang="en-US" dirty="0">
                <a:solidFill>
                  <a:schemeClr val="bg1"/>
                </a:solidFill>
              </a:rPr>
              <a:t>模型总结</a:t>
            </a:r>
          </a:p>
        </p:txBody>
      </p:sp>
      <p:pic>
        <p:nvPicPr>
          <p:cNvPr id="6146" name="Picture 2"/>
          <p:cNvPicPr>
            <a:picLocks noChangeAspect="1" noChangeArrowheads="1"/>
          </p:cNvPicPr>
          <p:nvPr/>
        </p:nvPicPr>
        <p:blipFill>
          <a:blip r:embed="rId3"/>
          <a:srcRect/>
          <a:stretch>
            <a:fillRect/>
          </a:stretch>
        </p:blipFill>
        <p:spPr bwMode="auto">
          <a:xfrm>
            <a:off x="1459865" y="1245235"/>
            <a:ext cx="7552055" cy="45186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26606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33350" y="46879"/>
            <a:ext cx="3606800" cy="398780"/>
          </a:xfrm>
          <a:prstGeom prst="rect">
            <a:avLst/>
          </a:prstGeom>
          <a:noFill/>
        </p:spPr>
        <p:txBody>
          <a:bodyPr wrap="square">
            <a:spAutoFit/>
          </a:bodyPr>
          <a:lstStyle/>
          <a:p>
            <a:pPr defTabSz="914400">
              <a:defRPr/>
            </a:pPr>
            <a:r>
              <a:rPr lang="zh-CN" altLang="en-US" sz="2000">
                <a:solidFill>
                  <a:srgbClr val="FFC000"/>
                </a:solidFill>
                <a:latin typeface="黑体" panose="02010609060101010101" charset="-122"/>
                <a:ea typeface="黑体" panose="02010609060101010101" charset="-122"/>
                <a:cs typeface="黑体" panose="02010609060101010101" charset="-122"/>
                <a:sym typeface="+mn-ea"/>
              </a:rPr>
              <a:t>【</a:t>
            </a:r>
            <a:r>
              <a:rPr lang="en-US" altLang="zh-CN" sz="2000">
                <a:solidFill>
                  <a:srgbClr val="FFC000"/>
                </a:solidFill>
                <a:latin typeface="黑体" panose="02010609060101010101" charset="-122"/>
                <a:ea typeface="黑体" panose="02010609060101010101" charset="-122"/>
                <a:cs typeface="黑体" panose="02010609060101010101" charset="-122"/>
                <a:sym typeface="+mn-ea"/>
              </a:rPr>
              <a:t>VIP</a:t>
            </a:r>
            <a:r>
              <a:rPr lang="zh-CN" altLang="en-US" sz="2000">
                <a:solidFill>
                  <a:srgbClr val="FFC000"/>
                </a:solidFill>
                <a:latin typeface="黑体" panose="02010609060101010101" charset="-122"/>
                <a:ea typeface="黑体" panose="02010609060101010101" charset="-122"/>
                <a:cs typeface="黑体" panose="02010609060101010101" charset="-122"/>
                <a:sym typeface="+mn-ea"/>
              </a:rPr>
              <a:t>】试听课</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838835" y="730250"/>
            <a:ext cx="3662045" cy="368300"/>
          </a:xfrm>
          <a:prstGeom prst="rect">
            <a:avLst/>
          </a:prstGeom>
          <a:noFill/>
        </p:spPr>
        <p:txBody>
          <a:bodyPr wrap="square" rtlCol="0">
            <a:spAutoFit/>
          </a:bodyPr>
          <a:lstStyle/>
          <a:p>
            <a:r>
              <a:rPr lang="en-US" altLang="zh-CN">
                <a:solidFill>
                  <a:schemeClr val="bg1"/>
                </a:solidFill>
              </a:rPr>
              <a:t>BIO</a:t>
            </a:r>
            <a:r>
              <a:rPr lang="zh-CN" altLang="en-US">
                <a:solidFill>
                  <a:schemeClr val="bg1"/>
                </a:solidFill>
              </a:rPr>
              <a:t>线程模型：</a:t>
            </a:r>
          </a:p>
        </p:txBody>
      </p:sp>
      <p:pic>
        <p:nvPicPr>
          <p:cNvPr id="6" name="图片 5" descr="bio线程模型 (2)"/>
          <p:cNvPicPr>
            <a:picLocks noChangeAspect="1"/>
          </p:cNvPicPr>
          <p:nvPr/>
        </p:nvPicPr>
        <p:blipFill>
          <a:blip r:embed="rId3"/>
          <a:stretch>
            <a:fillRect/>
          </a:stretch>
        </p:blipFill>
        <p:spPr>
          <a:xfrm>
            <a:off x="-775970" y="46990"/>
            <a:ext cx="10058400" cy="5781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215519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5160" y="-20431"/>
            <a:ext cx="3606800" cy="398780"/>
          </a:xfrm>
          <a:prstGeom prst="rect">
            <a:avLst/>
          </a:prstGeom>
          <a:noFill/>
        </p:spPr>
        <p:txBody>
          <a:bodyPr wrap="square">
            <a:spAutoFit/>
          </a:bodyPr>
          <a:lstStyle/>
          <a:p>
            <a:pPr defTabSz="914400">
              <a:defRPr/>
            </a:pPr>
            <a:r>
              <a:rPr lang="en-US" altLang="zh-CN" sz="2000">
                <a:solidFill>
                  <a:srgbClr val="FFC000"/>
                </a:solidFill>
                <a:latin typeface="黑体" panose="02010609060101010101" charset="-122"/>
                <a:ea typeface="黑体" panose="02010609060101010101" charset="-122"/>
                <a:cs typeface="黑体" panose="02010609060101010101" charset="-122"/>
                <a:sym typeface="+mn-ea"/>
              </a:rPr>
              <a:t>Channel</a:t>
            </a:r>
          </a:p>
        </p:txBody>
      </p:sp>
      <p:sp>
        <p:nvSpPr>
          <p:cNvPr id="7" name="文本框 6"/>
          <p:cNvSpPr txBox="1"/>
          <p:nvPr/>
        </p:nvSpPr>
        <p:spPr>
          <a:xfrm>
            <a:off x="645160" y="773430"/>
            <a:ext cx="9117965" cy="1198880"/>
          </a:xfrm>
          <a:prstGeom prst="rect">
            <a:avLst/>
          </a:prstGeom>
          <a:noFill/>
        </p:spPr>
        <p:txBody>
          <a:bodyPr wrap="square" rtlCol="0">
            <a:spAutoFit/>
          </a:bodyPr>
          <a:lstStyle/>
          <a:p>
            <a:r>
              <a:rPr lang="zh-CN" altLang="en-US">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通道表示打开到 IO 设备(例如：文件、套接字)的连接。若需要使用 NIO 系统，需要获取用于连接 IO 设备的通道以及用于容纳数据的缓冲区。然后操作缓冲区，对数据进行处理。 </a:t>
            </a:r>
          </a:p>
          <a:p>
            <a:endParaRPr lang="zh-CN" altLang="en-US">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Channel相比IO中的Stream更加高效，可以异步双向传输，但是必须和</a:t>
            </a:r>
            <a:r>
              <a:rPr lang="en-US" altLang="zh-CN">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uffer一起使用。</a:t>
            </a:r>
          </a:p>
        </p:txBody>
      </p:sp>
      <p:pic>
        <p:nvPicPr>
          <p:cNvPr id="11" name="图片 10"/>
          <p:cNvPicPr>
            <a:picLocks noChangeAspect="1"/>
          </p:cNvPicPr>
          <p:nvPr/>
        </p:nvPicPr>
        <p:blipFill>
          <a:blip r:embed="rId3"/>
          <a:stretch>
            <a:fillRect/>
          </a:stretch>
        </p:blipFill>
        <p:spPr>
          <a:xfrm>
            <a:off x="818515" y="2710815"/>
            <a:ext cx="6805295" cy="1501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520065" y="485140"/>
            <a:ext cx="215519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0065" y="-20431"/>
            <a:ext cx="3606800" cy="398780"/>
          </a:xfrm>
          <a:prstGeom prst="rect">
            <a:avLst/>
          </a:prstGeom>
          <a:noFill/>
        </p:spPr>
        <p:txBody>
          <a:bodyPr wrap="square">
            <a:spAutoFit/>
          </a:bodyPr>
          <a:lstStyle/>
          <a:p>
            <a:pPr defTabSz="914400">
              <a:defRPr/>
            </a:pPr>
            <a:r>
              <a:rPr lang="en-US" altLang="zh-CN" sz="2000">
                <a:solidFill>
                  <a:srgbClr val="FFC000"/>
                </a:solidFill>
                <a:latin typeface="黑体" panose="02010609060101010101" charset="-122"/>
                <a:ea typeface="黑体" panose="02010609060101010101" charset="-122"/>
                <a:cs typeface="黑体" panose="02010609060101010101" charset="-122"/>
                <a:sym typeface="+mn-ea"/>
              </a:rPr>
              <a:t>Buffer</a:t>
            </a:r>
          </a:p>
        </p:txBody>
      </p:sp>
      <p:pic>
        <p:nvPicPr>
          <p:cNvPr id="4" name="图片 3"/>
          <p:cNvPicPr>
            <a:picLocks noChangeAspect="1"/>
          </p:cNvPicPr>
          <p:nvPr/>
        </p:nvPicPr>
        <p:blipFill>
          <a:blip r:embed="rId3"/>
          <a:stretch>
            <a:fillRect/>
          </a:stretch>
        </p:blipFill>
        <p:spPr>
          <a:xfrm>
            <a:off x="232410" y="5146040"/>
            <a:ext cx="8053705" cy="1123315"/>
          </a:xfrm>
          <a:prstGeom prst="rect">
            <a:avLst/>
          </a:prstGeom>
        </p:spPr>
      </p:pic>
      <p:sp>
        <p:nvSpPr>
          <p:cNvPr id="6" name="文本框 5"/>
          <p:cNvSpPr txBox="1"/>
          <p:nvPr/>
        </p:nvSpPr>
        <p:spPr>
          <a:xfrm>
            <a:off x="443865" y="767080"/>
            <a:ext cx="9413240" cy="1814830"/>
          </a:xfrm>
          <a:prstGeom prst="rect">
            <a:avLst/>
          </a:prstGeom>
          <a:noFill/>
        </p:spPr>
        <p:txBody>
          <a:bodyPr wrap="square" rtlCol="0" anchor="t">
            <a:spAutoFit/>
          </a:bodyPr>
          <a:lstStyle/>
          <a:p>
            <a:r>
              <a:rPr lang="en-US" altLang="zh-CN" sz="1400" b="1">
                <a:solidFill>
                  <a:schemeClr val="bg1"/>
                </a:solidFill>
              </a:rPr>
              <a:t>B</a:t>
            </a:r>
            <a:r>
              <a:rPr lang="zh-CN" altLang="en-US" sz="1400" b="1">
                <a:solidFill>
                  <a:schemeClr val="bg1"/>
                </a:solidFill>
              </a:rPr>
              <a:t>uffer中有三个重要参数：</a:t>
            </a:r>
          </a:p>
          <a:p>
            <a:endParaRPr lang="zh-CN" altLang="en-US" sz="1400" b="1">
              <a:solidFill>
                <a:schemeClr val="bg1"/>
              </a:solidFill>
            </a:endParaRPr>
          </a:p>
          <a:p>
            <a:r>
              <a:rPr lang="zh-CN" altLang="en-US" sz="1400" b="1">
                <a:solidFill>
                  <a:schemeClr val="bg1"/>
                </a:solidFill>
              </a:rPr>
              <a:t>位置（position）：当前缓冲区（Buffer）的位置，</a:t>
            </a:r>
          </a:p>
          <a:p>
            <a:r>
              <a:rPr lang="zh-CN" altLang="en-US" sz="1400" b="1">
                <a:solidFill>
                  <a:schemeClr val="bg1"/>
                </a:solidFill>
              </a:rPr>
              <a:t>                                    将从该位置往后读或写数据。</a:t>
            </a:r>
          </a:p>
          <a:p>
            <a:endParaRPr lang="zh-CN" altLang="en-US" sz="1400" b="1">
              <a:solidFill>
                <a:schemeClr val="bg1"/>
              </a:solidFill>
            </a:endParaRPr>
          </a:p>
          <a:p>
            <a:r>
              <a:rPr lang="zh-CN" altLang="en-US" sz="1400" b="1">
                <a:solidFill>
                  <a:schemeClr val="bg1"/>
                </a:solidFill>
              </a:rPr>
              <a:t>容量（capacity）：缓冲区的总容量上限。</a:t>
            </a:r>
          </a:p>
          <a:p>
            <a:endParaRPr lang="zh-CN" altLang="en-US" sz="1400" b="1">
              <a:solidFill>
                <a:schemeClr val="bg1"/>
              </a:solidFill>
            </a:endParaRPr>
          </a:p>
          <a:p>
            <a:r>
              <a:rPr lang="zh-CN" altLang="en-US" sz="1400" b="1">
                <a:solidFill>
                  <a:schemeClr val="bg1"/>
                </a:solidFill>
              </a:rPr>
              <a:t>上限（limit）：缓冲区的实际容量大小。</a:t>
            </a:r>
          </a:p>
        </p:txBody>
      </p:sp>
      <p:pic>
        <p:nvPicPr>
          <p:cNvPr id="18" name="图片 17" descr="未命名文件 (2)"/>
          <p:cNvPicPr>
            <a:picLocks noChangeAspect="1"/>
          </p:cNvPicPr>
          <p:nvPr/>
        </p:nvPicPr>
        <p:blipFill>
          <a:blip r:embed="rId4"/>
          <a:stretch>
            <a:fillRect/>
          </a:stretch>
        </p:blipFill>
        <p:spPr>
          <a:xfrm>
            <a:off x="1792605" y="378460"/>
            <a:ext cx="10058400" cy="5193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215519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07060" y="77470"/>
            <a:ext cx="3662045" cy="368300"/>
          </a:xfrm>
          <a:prstGeom prst="rect">
            <a:avLst/>
          </a:prstGeom>
          <a:noFill/>
        </p:spPr>
        <p:txBody>
          <a:bodyPr wrap="square" rtlCol="0">
            <a:spAutoFit/>
          </a:bodyPr>
          <a:lstStyle/>
          <a:p>
            <a:r>
              <a:rPr lang="en-US" altLang="zh-CN">
                <a:solidFill>
                  <a:srgbClr val="FFC000"/>
                </a:solidFill>
              </a:rPr>
              <a:t>NIO</a:t>
            </a:r>
            <a:r>
              <a:rPr lang="zh-CN" altLang="en-US">
                <a:solidFill>
                  <a:srgbClr val="FFC000"/>
                </a:solidFill>
              </a:rPr>
              <a:t>线程模型：</a:t>
            </a:r>
          </a:p>
        </p:txBody>
      </p:sp>
      <p:sp>
        <p:nvSpPr>
          <p:cNvPr id="6" name="文本框 5"/>
          <p:cNvSpPr txBox="1"/>
          <p:nvPr/>
        </p:nvSpPr>
        <p:spPr>
          <a:xfrm>
            <a:off x="4490720" y="3055620"/>
            <a:ext cx="2540000" cy="368300"/>
          </a:xfrm>
          <a:prstGeom prst="rect">
            <a:avLst/>
          </a:prstGeom>
          <a:noFill/>
        </p:spPr>
        <p:txBody>
          <a:bodyPr wrap="square" rtlCol="0" anchor="t">
            <a:spAutoFit/>
          </a:bodyPr>
          <a:lstStyle/>
          <a:p>
            <a:r>
              <a:rPr lang="zh-CN" altLang="en-US"/>
              <a:t> </a:t>
            </a:r>
          </a:p>
        </p:txBody>
      </p:sp>
      <p:pic>
        <p:nvPicPr>
          <p:cNvPr id="2" name="图片 1" descr="nio线程模型"/>
          <p:cNvPicPr>
            <a:picLocks noChangeAspect="1"/>
          </p:cNvPicPr>
          <p:nvPr/>
        </p:nvPicPr>
        <p:blipFill>
          <a:blip r:embed="rId3"/>
          <a:stretch>
            <a:fillRect/>
          </a:stretch>
        </p:blipFill>
        <p:spPr>
          <a:xfrm>
            <a:off x="-43815" y="12700"/>
            <a:ext cx="10058400" cy="5502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233489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86765" y="40640"/>
            <a:ext cx="2273935" cy="368300"/>
          </a:xfrm>
          <a:prstGeom prst="rect">
            <a:avLst/>
          </a:prstGeom>
          <a:noFill/>
        </p:spPr>
        <p:txBody>
          <a:bodyPr wrap="square" rtlCol="0">
            <a:spAutoFit/>
          </a:bodyPr>
          <a:lstStyle/>
          <a:p>
            <a:r>
              <a:rPr lang="zh-CN" altLang="en-US">
                <a:solidFill>
                  <a:srgbClr val="FFC000"/>
                </a:solidFill>
              </a:rPr>
              <a:t>几种</a:t>
            </a:r>
            <a:r>
              <a:rPr lang="en-US" altLang="zh-CN">
                <a:solidFill>
                  <a:srgbClr val="FFC000"/>
                </a:solidFill>
              </a:rPr>
              <a:t>IO</a:t>
            </a:r>
            <a:r>
              <a:rPr lang="zh-CN" altLang="en-US">
                <a:solidFill>
                  <a:srgbClr val="FFC000"/>
                </a:solidFill>
              </a:rPr>
              <a:t>模型总结</a:t>
            </a:r>
          </a:p>
        </p:txBody>
      </p:sp>
      <p:graphicFrame>
        <p:nvGraphicFramePr>
          <p:cNvPr id="23" name="表格 22"/>
          <p:cNvGraphicFramePr/>
          <p:nvPr/>
        </p:nvGraphicFramePr>
        <p:xfrm>
          <a:off x="339725" y="805180"/>
          <a:ext cx="10805795" cy="3313430"/>
        </p:xfrm>
        <a:graphic>
          <a:graphicData uri="http://schemas.openxmlformats.org/drawingml/2006/table">
            <a:tbl>
              <a:tblPr firstRow="1" bandRow="1">
                <a:tableStyleId>{5C22544A-7EE6-4342-B048-85BDC9FD1C3A}</a:tableStyleId>
              </a:tblPr>
              <a:tblGrid>
                <a:gridCol w="1263015">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3042285">
                  <a:extLst>
                    <a:ext uri="{9D8B030D-6E8A-4147-A177-3AD203B41FA5}">
                      <a16:colId xmlns:a16="http://schemas.microsoft.com/office/drawing/2014/main" val="20002"/>
                    </a:ext>
                  </a:extLst>
                </a:gridCol>
                <a:gridCol w="4303395">
                  <a:extLst>
                    <a:ext uri="{9D8B030D-6E8A-4147-A177-3AD203B41FA5}">
                      <a16:colId xmlns:a16="http://schemas.microsoft.com/office/drawing/2014/main" val="20003"/>
                    </a:ext>
                  </a:extLst>
                </a:gridCol>
              </a:tblGrid>
              <a:tr h="410210">
                <a:tc>
                  <a:txBody>
                    <a:bodyPr/>
                    <a:lstStyle/>
                    <a:p>
                      <a:pP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lumMod val="60000"/>
                        <a:lumOff val="40000"/>
                      </a:schemeClr>
                    </a:solidFill>
                  </a:tcPr>
                </a:tc>
                <a:tc>
                  <a:txBody>
                    <a:bodyPr/>
                    <a:lstStyle/>
                    <a:p>
                      <a:pPr>
                        <a:buNone/>
                      </a:pPr>
                      <a:r>
                        <a:rPr lang="en-US" altLang="zh-CN" dirty="0"/>
                        <a:t>BIO</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lumMod val="60000"/>
                        <a:lumOff val="40000"/>
                      </a:schemeClr>
                    </a:solidFill>
                  </a:tcPr>
                </a:tc>
                <a:tc>
                  <a:txBody>
                    <a:bodyPr/>
                    <a:lstStyle/>
                    <a:p>
                      <a:pPr>
                        <a:buNone/>
                      </a:pPr>
                      <a:r>
                        <a:rPr lang="en-US" altLang="zh-CN" dirty="0"/>
                        <a:t>NIO</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lumMod val="60000"/>
                        <a:lumOff val="40000"/>
                      </a:schemeClr>
                    </a:solidFill>
                  </a:tcPr>
                </a:tc>
                <a:tc>
                  <a:txBody>
                    <a:bodyPr/>
                    <a:lstStyle/>
                    <a:p>
                      <a:pPr>
                        <a:buNone/>
                      </a:pPr>
                      <a:r>
                        <a:rPr lang="en-US" altLang="zh-CN" dirty="0"/>
                        <a:t>AIO</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2">
                        <a:lumMod val="60000"/>
                        <a:lumOff val="40000"/>
                      </a:schemeClr>
                    </a:solidFill>
                  </a:tcPr>
                </a:tc>
                <a:extLst>
                  <a:ext uri="{0D108BD9-81ED-4DB2-BD59-A6C34878D82A}">
                    <a16:rowId xmlns:a16="http://schemas.microsoft.com/office/drawing/2014/main" val="10000"/>
                  </a:ext>
                </a:extLst>
              </a:tr>
              <a:tr h="1463040">
                <a:tc>
                  <a:txBody>
                    <a:bodyPr/>
                    <a:lstStyle/>
                    <a:p>
                      <a:pPr algn="l">
                        <a:buNone/>
                      </a:pPr>
                      <a:endParaRPr lang="zh-CN" altLang="en-US"/>
                    </a:p>
                    <a:p>
                      <a:pPr algn="l">
                        <a:buNone/>
                      </a:pPr>
                      <a:endParaRPr lang="zh-CN" altLang="en-US"/>
                    </a:p>
                    <a:p>
                      <a:pPr algn="l">
                        <a:buNone/>
                      </a:pPr>
                      <a:r>
                        <a:rPr lang="zh-CN" altLang="en-US"/>
                        <a:t>核心组件</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2">
                        <a:lumMod val="20000"/>
                        <a:lumOff val="80000"/>
                      </a:schemeClr>
                    </a:solidFill>
                  </a:tcPr>
                </a:tc>
                <a:tc>
                  <a:txBody>
                    <a:bodyPr/>
                    <a:lstStyle/>
                    <a:p>
                      <a:pPr>
                        <a:buNone/>
                      </a:pPr>
                      <a:r>
                        <a:rPr lang="en-US" altLang="zh-CN" sz="1800" dirty="0">
                          <a:solidFill>
                            <a:srgbClr val="00B050"/>
                          </a:solidFill>
                          <a:sym typeface="+mn-ea"/>
                        </a:rPr>
                        <a:t>1</a:t>
                      </a:r>
                      <a:r>
                        <a:rPr lang="zh-CN" altLang="en-US" sz="1800" dirty="0">
                          <a:solidFill>
                            <a:srgbClr val="00B050"/>
                          </a:solidFill>
                          <a:sym typeface="+mn-ea"/>
                        </a:rPr>
                        <a:t>、</a:t>
                      </a:r>
                      <a:r>
                        <a:rPr lang="en-US" altLang="zh-CN" sz="1800" dirty="0">
                          <a:solidFill>
                            <a:srgbClr val="00B050"/>
                          </a:solidFill>
                          <a:sym typeface="+mn-ea"/>
                        </a:rPr>
                        <a:t>java.io    </a:t>
                      </a:r>
                    </a:p>
                    <a:p>
                      <a:pPr>
                        <a:buNone/>
                      </a:pPr>
                      <a:r>
                        <a:rPr lang="en-US" altLang="zh-CN" sz="1800" dirty="0" err="1">
                          <a:solidFill>
                            <a:srgbClr val="00B050"/>
                          </a:solidFill>
                          <a:sym typeface="+mn-ea"/>
                        </a:rPr>
                        <a:t>     </a:t>
                      </a:r>
                      <a:r>
                        <a:rPr lang="en-US" altLang="zh-CN" sz="1800" dirty="0" err="1">
                          <a:solidFill>
                            <a:srgbClr val="FF0000"/>
                          </a:solidFill>
                          <a:sym typeface="+mn-ea"/>
                        </a:rPr>
                        <a:t>inputstream</a:t>
                      </a:r>
                      <a:r>
                        <a:rPr lang="en-US" altLang="zh-CN" sz="1800" dirty="0">
                          <a:solidFill>
                            <a:srgbClr val="FF0000"/>
                          </a:solidFill>
                          <a:sym typeface="+mn-ea"/>
                        </a:rPr>
                        <a:t> </a:t>
                      </a:r>
                    </a:p>
                    <a:p>
                      <a:pPr>
                        <a:buNone/>
                      </a:pPr>
                      <a:r>
                        <a:rPr lang="en-US" altLang="zh-CN" sz="1800" dirty="0" err="1">
                          <a:solidFill>
                            <a:srgbClr val="FF0000"/>
                          </a:solidFill>
                          <a:sym typeface="+mn-ea"/>
                        </a:rPr>
                        <a:t>     outputstream</a:t>
                      </a:r>
                      <a:endParaRPr lang="en-US" altLang="zh-CN" sz="1800" dirty="0">
                        <a:solidFill>
                          <a:srgbClr val="00B050"/>
                        </a:solidFill>
                        <a:sym typeface="+mn-ea"/>
                      </a:endParaRPr>
                    </a:p>
                    <a:p>
                      <a:pPr>
                        <a:buNone/>
                      </a:pPr>
                      <a:r>
                        <a:rPr lang="en-US" altLang="zh-CN" sz="1800" dirty="0">
                          <a:solidFill>
                            <a:srgbClr val="00B050"/>
                          </a:solidFill>
                          <a:sym typeface="+mn-ea"/>
                        </a:rPr>
                        <a:t>2</a:t>
                      </a:r>
                      <a:r>
                        <a:rPr lang="zh-CN" altLang="en-US" sz="1800" dirty="0">
                          <a:solidFill>
                            <a:srgbClr val="00B050"/>
                          </a:solidFill>
                          <a:sym typeface="+mn-ea"/>
                        </a:rPr>
                        <a:t>、</a:t>
                      </a:r>
                      <a:r>
                        <a:rPr lang="en-US" altLang="zh-CN" sz="1800" dirty="0">
                          <a:solidFill>
                            <a:srgbClr val="00B050"/>
                          </a:solidFill>
                          <a:sym typeface="+mn-ea"/>
                        </a:rPr>
                        <a:t>java.net </a:t>
                      </a:r>
                    </a:p>
                    <a:p>
                      <a:pPr>
                        <a:buNone/>
                      </a:pPr>
                      <a:r>
                        <a:rPr lang="en-US" altLang="zh-CN" sz="1800" dirty="0">
                          <a:solidFill>
                            <a:srgbClr val="00B050"/>
                          </a:solidFill>
                          <a:sym typeface="+mn-ea"/>
                        </a:rPr>
                        <a:t>    </a:t>
                      </a:r>
                      <a:r>
                        <a:rPr lang="en-US" altLang="zh-CN" sz="1800" dirty="0">
                          <a:solidFill>
                            <a:srgbClr val="FF0000"/>
                          </a:solidFill>
                          <a:sym typeface="+mn-ea"/>
                        </a:rPr>
                        <a:t>Socket  </a:t>
                      </a:r>
                    </a:p>
                    <a:p>
                      <a:pPr>
                        <a:buNone/>
                      </a:pPr>
                      <a:r>
                        <a:rPr lang="en-US" altLang="zh-CN" sz="1800" dirty="0" err="1">
                          <a:solidFill>
                            <a:srgbClr val="FF0000"/>
                          </a:solidFill>
                          <a:sym typeface="+mn-ea"/>
                        </a:rPr>
                        <a:t>    ServerSocket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altLang="zh-CN" sz="1800" dirty="0">
                          <a:solidFill>
                            <a:srgbClr val="00B050"/>
                          </a:solidFill>
                          <a:sym typeface="+mn-ea"/>
                        </a:rPr>
                        <a:t>1</a:t>
                      </a:r>
                      <a:r>
                        <a:rPr lang="zh-CN" altLang="en-US" sz="1800" dirty="0">
                          <a:solidFill>
                            <a:srgbClr val="00B050"/>
                          </a:solidFill>
                          <a:sym typeface="+mn-ea"/>
                        </a:rPr>
                        <a:t>、</a:t>
                      </a:r>
                      <a:r>
                        <a:rPr lang="en-US" altLang="zh-CN" sz="1800" dirty="0" err="1">
                          <a:solidFill>
                            <a:srgbClr val="00B050"/>
                          </a:solidFill>
                          <a:sym typeface="+mn-ea"/>
                        </a:rPr>
                        <a:t>java.nio  </a:t>
                      </a:r>
                      <a:r>
                        <a:rPr lang="en-US" altLang="zh-CN" sz="1800" dirty="0">
                          <a:solidFill>
                            <a:srgbClr val="00B050"/>
                          </a:solidFill>
                          <a:sym typeface="+mn-ea"/>
                        </a:rPr>
                        <a:t>Channel </a:t>
                      </a:r>
                    </a:p>
                    <a:p>
                      <a:pPr algn="l">
                        <a:buNone/>
                      </a:pPr>
                      <a:r>
                        <a:rPr lang="en-US" altLang="zh-CN" sz="1800" dirty="0" err="1">
                          <a:solidFill>
                            <a:srgbClr val="FF0000"/>
                          </a:solidFill>
                          <a:sym typeface="+mn-ea"/>
                        </a:rPr>
                        <a:t>ServerSocketChannel</a:t>
                      </a:r>
                      <a:r>
                        <a:rPr lang="en-US" altLang="zh-CN" sz="1800" dirty="0">
                          <a:solidFill>
                            <a:srgbClr val="FF0000"/>
                          </a:solidFill>
                          <a:sym typeface="+mn-ea"/>
                        </a:rPr>
                        <a:t>                                  </a:t>
                      </a:r>
                      <a:r>
                        <a:rPr lang="en-US" altLang="zh-CN" sz="1800" dirty="0" err="1">
                          <a:solidFill>
                            <a:srgbClr val="FF0000"/>
                          </a:solidFill>
                          <a:sym typeface="+mn-ea"/>
                        </a:rPr>
                        <a:t>SocketChannel</a:t>
                      </a:r>
                      <a:endParaRPr lang="en-US" altLang="zh-CN" sz="1800" dirty="0">
                        <a:solidFill>
                          <a:srgbClr val="00B050"/>
                        </a:solidFill>
                        <a:sym typeface="+mn-ea"/>
                      </a:endParaRPr>
                    </a:p>
                    <a:p>
                      <a:pPr>
                        <a:buNone/>
                      </a:pPr>
                      <a:r>
                        <a:rPr lang="en-US" altLang="zh-CN" sz="1800" dirty="0">
                          <a:solidFill>
                            <a:srgbClr val="00B050"/>
                          </a:solidFill>
                          <a:sym typeface="+mn-ea"/>
                        </a:rPr>
                        <a:t>2</a:t>
                      </a:r>
                      <a:r>
                        <a:rPr lang="zh-CN" altLang="en-US" sz="1800" dirty="0">
                          <a:solidFill>
                            <a:srgbClr val="00B050"/>
                          </a:solidFill>
                          <a:sym typeface="+mn-ea"/>
                        </a:rPr>
                        <a:t>、</a:t>
                      </a:r>
                      <a:r>
                        <a:rPr lang="en-US" altLang="zh-CN" sz="1800" dirty="0">
                          <a:solidFill>
                            <a:srgbClr val="00B050"/>
                          </a:solidFill>
                          <a:sym typeface="+mn-ea"/>
                        </a:rPr>
                        <a:t>Buffer </a:t>
                      </a:r>
                      <a:r>
                        <a:rPr lang="en-US" altLang="zh-CN" sz="1400" dirty="0">
                          <a:solidFill>
                            <a:srgbClr val="FF0000"/>
                          </a:solidFill>
                          <a:sym typeface="+mn-ea"/>
                        </a:rPr>
                        <a:t>(</a:t>
                      </a:r>
                      <a:r>
                        <a:rPr lang="zh-CN" altLang="en-US" sz="1400" dirty="0">
                          <a:solidFill>
                            <a:srgbClr val="FF0000"/>
                          </a:solidFill>
                          <a:sym typeface="+mn-ea"/>
                        </a:rPr>
                        <a:t>缓冲区</a:t>
                      </a:r>
                      <a:r>
                        <a:rPr lang="en-US" altLang="zh-CN" sz="1400" dirty="0">
                          <a:solidFill>
                            <a:srgbClr val="FF0000"/>
                          </a:solidFill>
                          <a:sym typeface="+mn-ea"/>
                        </a:rPr>
                        <a:t>)</a:t>
                      </a:r>
                    </a:p>
                    <a:p>
                      <a:pPr>
                        <a:buNone/>
                      </a:pPr>
                      <a:r>
                        <a:rPr lang="en-US" altLang="zh-CN" sz="1800" dirty="0">
                          <a:solidFill>
                            <a:srgbClr val="00B050"/>
                          </a:solidFill>
                          <a:sym typeface="+mn-ea"/>
                        </a:rPr>
                        <a:t>3</a:t>
                      </a:r>
                      <a:r>
                        <a:rPr lang="zh-CN" altLang="en-US" sz="1800" dirty="0">
                          <a:solidFill>
                            <a:srgbClr val="00B050"/>
                          </a:solidFill>
                          <a:sym typeface="+mn-ea"/>
                        </a:rPr>
                        <a:t>、</a:t>
                      </a:r>
                      <a:r>
                        <a:rPr lang="en-US" altLang="zh-CN" sz="1800" dirty="0">
                          <a:solidFill>
                            <a:srgbClr val="00B050"/>
                          </a:solidFill>
                          <a:sym typeface="+mn-ea"/>
                        </a:rPr>
                        <a:t>Selector</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altLang="zh-CN" sz="1800" dirty="0">
                          <a:solidFill>
                            <a:srgbClr val="00B050"/>
                          </a:solidFill>
                          <a:sym typeface="+mn-ea"/>
                        </a:rPr>
                        <a:t>1</a:t>
                      </a:r>
                      <a:r>
                        <a:rPr lang="zh-CN" altLang="en-US" sz="1800" dirty="0">
                          <a:solidFill>
                            <a:srgbClr val="00B050"/>
                          </a:solidFill>
                          <a:sym typeface="+mn-ea"/>
                        </a:rPr>
                        <a:t>、</a:t>
                      </a:r>
                      <a:r>
                        <a:rPr lang="en-US" altLang="zh-CN" sz="1800" dirty="0" err="1">
                          <a:solidFill>
                            <a:srgbClr val="00B050"/>
                          </a:solidFill>
                          <a:sym typeface="+mn-ea"/>
                        </a:rPr>
                        <a:t>java.nio</a:t>
                      </a:r>
                      <a:r>
                        <a:rPr lang="en-US" altLang="zh-CN" sz="1800" dirty="0">
                          <a:solidFill>
                            <a:srgbClr val="00B050"/>
                          </a:solidFill>
                          <a:sym typeface="+mn-ea"/>
                        </a:rPr>
                        <a:t>  Channel </a:t>
                      </a:r>
                    </a:p>
                    <a:p>
                      <a:pPr>
                        <a:buNone/>
                      </a:pPr>
                      <a:r>
                        <a:rPr lang="en-US" altLang="zh-CN" sz="1800" dirty="0" err="1">
                          <a:solidFill>
                            <a:srgbClr val="00B050"/>
                          </a:solidFill>
                          <a:sym typeface="+mn-ea"/>
                        </a:rPr>
                        <a:t>     </a:t>
                      </a:r>
                      <a:r>
                        <a:rPr lang="en-US" altLang="zh-CN" sz="1800" dirty="0" err="1">
                          <a:solidFill>
                            <a:srgbClr val="FF0000"/>
                          </a:solidFill>
                          <a:sym typeface="+mn-ea"/>
                        </a:rPr>
                        <a:t>AsynchronousServerSocketChannel</a:t>
                      </a:r>
                      <a:endParaRPr lang="en-US" altLang="zh-CN" sz="1800" dirty="0">
                        <a:solidFill>
                          <a:srgbClr val="FF0000"/>
                        </a:solidFill>
                        <a:sym typeface="+mn-ea"/>
                      </a:endParaRPr>
                    </a:p>
                    <a:p>
                      <a:pPr>
                        <a:buNone/>
                      </a:pPr>
                      <a:r>
                        <a:rPr lang="en-US" altLang="zh-CN" sz="1800" dirty="0" err="1">
                          <a:solidFill>
                            <a:srgbClr val="FF0000"/>
                          </a:solidFill>
                          <a:sym typeface="+mn-ea"/>
                        </a:rPr>
                        <a:t>     AsynchronousSocketChannel</a:t>
                      </a:r>
                      <a:endParaRPr lang="en-US" altLang="zh-CN" sz="1800" dirty="0">
                        <a:solidFill>
                          <a:srgbClr val="FF0000"/>
                        </a:solidFill>
                        <a:sym typeface="+mn-ea"/>
                      </a:endParaRPr>
                    </a:p>
                    <a:p>
                      <a:pPr>
                        <a:buNone/>
                      </a:pPr>
                      <a:r>
                        <a:rPr lang="en-US" altLang="zh-CN" sz="1800" dirty="0">
                          <a:solidFill>
                            <a:srgbClr val="00B050"/>
                          </a:solidFill>
                          <a:sym typeface="+mn-ea"/>
                        </a:rPr>
                        <a:t>2</a:t>
                      </a:r>
                      <a:r>
                        <a:rPr lang="zh-CN" altLang="en-US" sz="1800" dirty="0">
                          <a:solidFill>
                            <a:srgbClr val="00B050"/>
                          </a:solidFill>
                          <a:sym typeface="+mn-ea"/>
                        </a:rPr>
                        <a:t>、</a:t>
                      </a:r>
                      <a:r>
                        <a:rPr lang="en-US" altLang="zh-CN" sz="1800" dirty="0">
                          <a:solidFill>
                            <a:srgbClr val="00B050"/>
                          </a:solidFill>
                          <a:sym typeface="+mn-ea"/>
                        </a:rPr>
                        <a:t>Buffer</a:t>
                      </a:r>
                    </a:p>
                    <a:p>
                      <a:pPr>
                        <a:buNone/>
                      </a:pPr>
                      <a:r>
                        <a:rPr lang="en-US" altLang="zh-CN" sz="1800" dirty="0">
                          <a:solidFill>
                            <a:srgbClr val="00B050"/>
                          </a:solidFill>
                          <a:sym typeface="+mn-ea"/>
                        </a:rPr>
                        <a:t>3</a:t>
                      </a:r>
                      <a:r>
                        <a:rPr lang="zh-CN" altLang="en-US" sz="1800" dirty="0">
                          <a:solidFill>
                            <a:srgbClr val="00B050"/>
                          </a:solidFill>
                          <a:sym typeface="+mn-ea"/>
                        </a:rPr>
                        <a:t>、</a:t>
                      </a:r>
                      <a:r>
                        <a:rPr lang="en-US" altLang="zh-CN" sz="1800" dirty="0" err="1">
                          <a:solidFill>
                            <a:srgbClr val="00B050"/>
                          </a:solidFill>
                          <a:sym typeface="+mn-ea"/>
                        </a:rPr>
                        <a:t>CompletionHandler</a:t>
                      </a:r>
                      <a:r>
                        <a:rPr lang="zh-CN" altLang="en-US" sz="1800" dirty="0">
                          <a:solidFill>
                            <a:srgbClr val="00B050"/>
                          </a:solidFill>
                          <a:sym typeface="+mn-ea"/>
                        </a:rPr>
                        <a:t>（回调）</a:t>
                      </a:r>
                      <a:endParaRPr lang="en-US" altLang="zh-CN" sz="1800" dirty="0" err="1">
                        <a:solidFill>
                          <a:srgbClr val="00B050"/>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447675">
                <a:tc>
                  <a:txBody>
                    <a:bodyPr/>
                    <a:lstStyle/>
                    <a:p>
                      <a:pPr>
                        <a:buNone/>
                      </a:pPr>
                      <a:r>
                        <a:rPr lang="en-US" altLang="zh-CN"/>
                        <a:t>IO</a:t>
                      </a:r>
                      <a:r>
                        <a:rPr lang="zh-CN" altLang="en-US"/>
                        <a:t>类型</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2">
                        <a:lumMod val="20000"/>
                        <a:lumOff val="80000"/>
                      </a:schemeClr>
                    </a:solidFill>
                  </a:tcPr>
                </a:tc>
                <a:tc>
                  <a:txBody>
                    <a:bodyPr/>
                    <a:lstStyle/>
                    <a:p>
                      <a:pPr>
                        <a:buNone/>
                      </a:pPr>
                      <a:r>
                        <a:rPr lang="zh-CN" altLang="en-US" dirty="0"/>
                        <a:t>同步阻塞</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dirty="0"/>
                        <a:t>同步非阻塞</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dirty="0"/>
                        <a:t>异步非阻塞</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718185">
                <a:tc>
                  <a:txBody>
                    <a:bodyPr/>
                    <a:lstStyle/>
                    <a:p>
                      <a:pPr>
                        <a:buNone/>
                      </a:pPr>
                      <a:r>
                        <a:rPr lang="zh-CN" altLang="en-US" dirty="0"/>
                        <a:t>线程模型</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2">
                        <a:lumMod val="20000"/>
                        <a:lumOff val="80000"/>
                      </a:schemeClr>
                    </a:solidFill>
                  </a:tcPr>
                </a:tc>
                <a:tc>
                  <a:txBody>
                    <a:bodyPr/>
                    <a:lstStyle/>
                    <a:p>
                      <a:pPr>
                        <a:buNone/>
                      </a:pPr>
                      <a:r>
                        <a:rPr lang="en-US" altLang="zh-CN" dirty="0"/>
                        <a:t>1:1 (N:N)</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altLang="zh-CN" dirty="0"/>
                        <a:t>N:1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altLang="zh-CN" dirty="0"/>
                        <a:t>N:0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bl>
          </a:graphicData>
        </a:graphic>
      </p:graphicFrame>
      <p:sp>
        <p:nvSpPr>
          <p:cNvPr id="2" name="文本框 1"/>
          <p:cNvSpPr txBox="1"/>
          <p:nvPr/>
        </p:nvSpPr>
        <p:spPr>
          <a:xfrm>
            <a:off x="540370" y="4858925"/>
            <a:ext cx="6840874" cy="369332"/>
          </a:xfrm>
          <a:prstGeom prst="rect">
            <a:avLst/>
          </a:prstGeom>
          <a:noFill/>
        </p:spPr>
        <p:txBody>
          <a:bodyPr wrap="square" rtlCol="0">
            <a:spAutoFit/>
          </a:bodyPr>
          <a:lstStyle/>
          <a:p>
            <a:r>
              <a:rPr lang="en-US" altLang="zh-CN" dirty="0">
                <a:solidFill>
                  <a:schemeClr val="bg1"/>
                </a:solidFill>
              </a:rPr>
              <a:t>BIO</a:t>
            </a:r>
            <a:r>
              <a:rPr lang="zh-CN" altLang="en-US" dirty="0">
                <a:solidFill>
                  <a:schemeClr val="bg1"/>
                </a:solidFill>
              </a:rPr>
              <a:t>多用于客户端开发，或者连接少、数据量大的应用场景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07188" y="445770"/>
            <a:ext cx="2144704"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3"/>
          <a:srcRect/>
          <a:stretch>
            <a:fillRect/>
          </a:stretch>
        </p:blipFill>
        <p:spPr bwMode="auto">
          <a:xfrm>
            <a:off x="826131" y="2130452"/>
            <a:ext cx="9353550" cy="3348964"/>
          </a:xfrm>
          <a:prstGeom prst="rect">
            <a:avLst/>
          </a:prstGeom>
          <a:noFill/>
        </p:spPr>
      </p:pic>
      <p:sp>
        <p:nvSpPr>
          <p:cNvPr id="6" name="文本框 5"/>
          <p:cNvSpPr txBox="1"/>
          <p:nvPr/>
        </p:nvSpPr>
        <p:spPr>
          <a:xfrm>
            <a:off x="707188" y="89535"/>
            <a:ext cx="1993458" cy="369332"/>
          </a:xfrm>
          <a:prstGeom prst="rect">
            <a:avLst/>
          </a:prstGeom>
          <a:noFill/>
        </p:spPr>
        <p:txBody>
          <a:bodyPr wrap="square" rtlCol="0">
            <a:spAutoFit/>
          </a:bodyPr>
          <a:lstStyle/>
          <a:p>
            <a:r>
              <a:rPr lang="zh-CN" altLang="en-US" dirty="0">
                <a:solidFill>
                  <a:srgbClr val="FFC000"/>
                </a:solidFill>
              </a:rPr>
              <a:t>七层网络</a:t>
            </a:r>
          </a:p>
        </p:txBody>
      </p:sp>
      <p:sp>
        <p:nvSpPr>
          <p:cNvPr id="2" name="文本框 1"/>
          <p:cNvSpPr txBox="1"/>
          <p:nvPr/>
        </p:nvSpPr>
        <p:spPr>
          <a:xfrm>
            <a:off x="805611" y="766488"/>
            <a:ext cx="8762061" cy="646331"/>
          </a:xfrm>
          <a:prstGeom prst="rect">
            <a:avLst/>
          </a:prstGeom>
          <a:noFill/>
        </p:spPr>
        <p:txBody>
          <a:bodyPr wrap="square" rtlCol="0">
            <a:spAutoFit/>
          </a:bodyPr>
          <a:lstStyle/>
          <a:p>
            <a:r>
              <a:rPr lang="en-US" altLang="zh-CN" dirty="0">
                <a:solidFill>
                  <a:schemeClr val="bg1"/>
                </a:solidFill>
              </a:rPr>
              <a:t>OSI</a:t>
            </a:r>
            <a:r>
              <a:rPr lang="zh-CN" altLang="en-US" dirty="0">
                <a:solidFill>
                  <a:schemeClr val="bg1"/>
                </a:solidFill>
              </a:rPr>
              <a:t>是</a:t>
            </a:r>
            <a:r>
              <a:rPr lang="en-US" altLang="zh-CN" dirty="0">
                <a:solidFill>
                  <a:schemeClr val="bg1"/>
                </a:solidFill>
              </a:rPr>
              <a:t>Open System Interconnection</a:t>
            </a:r>
            <a:r>
              <a:rPr lang="zh-CN" altLang="en-US" dirty="0">
                <a:solidFill>
                  <a:schemeClr val="bg1"/>
                </a:solidFill>
              </a:rPr>
              <a:t>的缩写，意为开放式系统互联。</a:t>
            </a:r>
            <a:r>
              <a:rPr lang="zh-CN" altLang="en-US" dirty="0">
                <a:solidFill>
                  <a:schemeClr val="bg1"/>
                </a:solidFill>
                <a:hlinkClick r:id="rId4"/>
              </a:rPr>
              <a:t>国际标准化组织</a:t>
            </a:r>
            <a:r>
              <a:rPr lang="zh-CN" altLang="en-US" dirty="0">
                <a:solidFill>
                  <a:schemeClr val="bg1"/>
                </a:solidFill>
              </a:rPr>
              <a:t>（</a:t>
            </a:r>
            <a:r>
              <a:rPr lang="en-US" altLang="zh-CN" dirty="0">
                <a:solidFill>
                  <a:schemeClr val="bg1"/>
                </a:solidFill>
              </a:rPr>
              <a:t>ISO</a:t>
            </a:r>
            <a:r>
              <a:rPr lang="zh-CN" altLang="en-US" dirty="0">
                <a:solidFill>
                  <a:schemeClr val="bg1"/>
                </a:solidFill>
              </a:rPr>
              <a:t>）制定了</a:t>
            </a:r>
            <a:r>
              <a:rPr lang="en-US" altLang="zh-CN" dirty="0">
                <a:solidFill>
                  <a:schemeClr val="bg1"/>
                </a:solidFill>
              </a:rPr>
              <a:t>OSI</a:t>
            </a:r>
            <a:r>
              <a:rPr lang="zh-CN" altLang="en-US" dirty="0">
                <a:solidFill>
                  <a:schemeClr val="bg1"/>
                </a:solidFill>
              </a:rPr>
              <a:t>模型，该模型定义了不同计算机互联的标准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2747645"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Reactor</a:t>
            </a: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模型（反应器模式）</a:t>
            </a:r>
          </a:p>
        </p:txBody>
      </p:sp>
      <p:cxnSp>
        <p:nvCxnSpPr>
          <p:cNvPr id="2" name="直接连接符 1"/>
          <p:cNvCxnSpPr/>
          <p:nvPr/>
        </p:nvCxnSpPr>
        <p:spPr>
          <a:xfrm>
            <a:off x="376555" y="553720"/>
            <a:ext cx="178435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1260462" y="1027108"/>
            <a:ext cx="9330055" cy="3766865"/>
          </a:xfrm>
          <a:prstGeom prst="rect">
            <a:avLst/>
          </a:prstGeom>
          <a:noFill/>
        </p:spPr>
        <p:txBody>
          <a:bodyPr wrap="square" rtlCol="0">
            <a:spAutoFit/>
          </a:bodyPr>
          <a:lstStyle/>
          <a:p>
            <a:r>
              <a:rPr lang="en-US" altLang="zh-CN" dirty="0">
                <a:solidFill>
                  <a:schemeClr val="bg1"/>
                </a:solidFill>
                <a:latin typeface="楷体" panose="02010609060101010101" charset="-122"/>
                <a:ea typeface="楷体" panose="02010609060101010101" charset="-122"/>
                <a:cs typeface="楷体" panose="02010609060101010101" charset="-122"/>
              </a:rPr>
              <a:t>R</a:t>
            </a:r>
            <a:r>
              <a:rPr lang="zh-CN" altLang="en-US" dirty="0">
                <a:solidFill>
                  <a:schemeClr val="bg1"/>
                </a:solidFill>
                <a:latin typeface="楷体" panose="02010609060101010101" charset="-122"/>
                <a:ea typeface="楷体" panose="02010609060101010101" charset="-122"/>
                <a:cs typeface="楷体" panose="02010609060101010101" charset="-122"/>
              </a:rPr>
              <a:t>eactor设计模式是</a:t>
            </a:r>
            <a:r>
              <a:rPr lang="zh-CN" altLang="en-US" dirty="0">
                <a:solidFill>
                  <a:srgbClr val="FF0000"/>
                </a:solidFill>
                <a:latin typeface="楷体" panose="02010609060101010101" charset="-122"/>
                <a:ea typeface="楷体" panose="02010609060101010101" charset="-122"/>
                <a:cs typeface="楷体" panose="02010609060101010101" charset="-122"/>
              </a:rPr>
              <a:t>event-driven</a:t>
            </a:r>
            <a:r>
              <a:rPr lang="zh-CN" altLang="en-US" dirty="0">
                <a:solidFill>
                  <a:schemeClr val="bg1"/>
                </a:solidFill>
                <a:latin typeface="楷体" panose="02010609060101010101" charset="-122"/>
                <a:ea typeface="楷体" panose="02010609060101010101" charset="-122"/>
                <a:cs typeface="楷体" panose="02010609060101010101" charset="-122"/>
              </a:rPr>
              <a:t> </a:t>
            </a:r>
            <a:r>
              <a:rPr lang="zh-CN" altLang="en-US" dirty="0">
                <a:solidFill>
                  <a:srgbClr val="FF0000"/>
                </a:solidFill>
                <a:latin typeface="楷体" panose="02010609060101010101" charset="-122"/>
                <a:ea typeface="楷体" panose="02010609060101010101" charset="-122"/>
                <a:cs typeface="楷体" panose="02010609060101010101" charset="-122"/>
              </a:rPr>
              <a:t>architecture</a:t>
            </a:r>
            <a:r>
              <a:rPr lang="zh-CN" altLang="en-US" dirty="0">
                <a:solidFill>
                  <a:schemeClr val="bg1"/>
                </a:solidFill>
                <a:latin typeface="楷体" panose="02010609060101010101" charset="-122"/>
                <a:ea typeface="楷体" panose="02010609060101010101" charset="-122"/>
                <a:cs typeface="楷体" panose="02010609060101010101" charset="-122"/>
              </a:rPr>
              <a:t>的一种实现方式。</a:t>
            </a:r>
          </a:p>
          <a:p>
            <a:r>
              <a:rPr lang="en-US" altLang="zh-CN" dirty="0">
                <a:solidFill>
                  <a:schemeClr val="bg1"/>
                </a:solidFill>
                <a:latin typeface="楷体" panose="02010609060101010101" charset="-122"/>
                <a:ea typeface="楷体" panose="02010609060101010101" charset="-122"/>
                <a:cs typeface="楷体" panose="02010609060101010101" charset="-122"/>
              </a:rPr>
              <a:t>R</a:t>
            </a:r>
            <a:r>
              <a:rPr lang="zh-CN" altLang="en-US" dirty="0">
                <a:solidFill>
                  <a:schemeClr val="bg1"/>
                </a:solidFill>
                <a:latin typeface="楷体" panose="02010609060101010101" charset="-122"/>
                <a:ea typeface="楷体" panose="02010609060101010101" charset="-122"/>
                <a:cs typeface="楷体" panose="02010609060101010101" charset="-122"/>
              </a:rPr>
              <a:t>eactor会解耦并发请求的服务并分发给对应的</a:t>
            </a:r>
            <a:r>
              <a:rPr lang="zh-CN" altLang="en-US" dirty="0">
                <a:solidFill>
                  <a:srgbClr val="FF0000"/>
                </a:solidFill>
                <a:latin typeface="楷体" panose="02010609060101010101" charset="-122"/>
                <a:ea typeface="楷体" panose="02010609060101010101" charset="-122"/>
                <a:cs typeface="楷体" panose="02010609060101010101" charset="-122"/>
              </a:rPr>
              <a:t>事件处理器</a:t>
            </a:r>
            <a:r>
              <a:rPr lang="zh-CN" altLang="en-US" dirty="0">
                <a:solidFill>
                  <a:schemeClr val="bg1"/>
                </a:solidFill>
                <a:latin typeface="楷体" panose="02010609060101010101" charset="-122"/>
                <a:ea typeface="楷体" panose="02010609060101010101" charset="-122"/>
                <a:cs typeface="楷体" panose="02010609060101010101" charset="-122"/>
              </a:rPr>
              <a:t>来处理。</a:t>
            </a:r>
          </a:p>
          <a:p>
            <a:endParaRPr lang="zh-CN" altLang="en-US" dirty="0">
              <a:solidFill>
                <a:schemeClr val="bg1"/>
              </a:solidFill>
              <a:latin typeface="楷体" panose="02010609060101010101" charset="-122"/>
              <a:ea typeface="楷体" panose="02010609060101010101" charset="-122"/>
              <a:cs typeface="楷体" panose="02010609060101010101" charset="-122"/>
            </a:endParaRPr>
          </a:p>
          <a:p>
            <a:r>
              <a:rPr lang="zh-CN" altLang="en-US" dirty="0">
                <a:solidFill>
                  <a:schemeClr val="bg1"/>
                </a:solidFill>
                <a:latin typeface="楷体" panose="02010609060101010101" charset="-122"/>
                <a:ea typeface="楷体" panose="02010609060101010101" charset="-122"/>
                <a:cs typeface="楷体" panose="02010609060101010101" charset="-122"/>
              </a:rPr>
              <a:t>目前，许多流行的开源框架都用到了</a:t>
            </a:r>
            <a:r>
              <a:rPr lang="en-US" altLang="zh-CN" dirty="0">
                <a:solidFill>
                  <a:schemeClr val="bg1"/>
                </a:solidFill>
                <a:latin typeface="楷体" panose="02010609060101010101" charset="-122"/>
                <a:ea typeface="楷体" panose="02010609060101010101" charset="-122"/>
                <a:cs typeface="楷体" panose="02010609060101010101" charset="-122"/>
              </a:rPr>
              <a:t>R</a:t>
            </a:r>
            <a:r>
              <a:rPr lang="zh-CN" altLang="en-US" dirty="0">
                <a:solidFill>
                  <a:schemeClr val="bg1"/>
                </a:solidFill>
                <a:latin typeface="楷体" panose="02010609060101010101" charset="-122"/>
                <a:ea typeface="楷体" panose="02010609060101010101" charset="-122"/>
                <a:cs typeface="楷体" panose="02010609060101010101" charset="-122"/>
              </a:rPr>
              <a:t>eactor模式。</a:t>
            </a:r>
          </a:p>
          <a:p>
            <a:r>
              <a:rPr lang="zh-CN" altLang="en-US" dirty="0">
                <a:solidFill>
                  <a:schemeClr val="bg1"/>
                </a:solidFill>
                <a:latin typeface="楷体" panose="02010609060101010101" charset="-122"/>
                <a:ea typeface="楷体" panose="02010609060101010101" charset="-122"/>
                <a:cs typeface="楷体" panose="02010609060101010101" charset="-122"/>
              </a:rPr>
              <a:t>如：netty、node.js等，包括java的nio。</a:t>
            </a:r>
          </a:p>
          <a:p>
            <a:endParaRPr lang="zh-CN" altLang="en-US" dirty="0">
              <a:solidFill>
                <a:schemeClr val="bg1"/>
              </a:solidFill>
              <a:latin typeface="楷体" panose="02010609060101010101" charset="-122"/>
              <a:ea typeface="楷体" panose="02010609060101010101" charset="-122"/>
              <a:cs typeface="楷体" panose="02010609060101010101" charset="-122"/>
            </a:endParaRPr>
          </a:p>
          <a:p>
            <a:endParaRPr lang="zh-CN" altLang="en-US" dirty="0">
              <a:solidFill>
                <a:schemeClr val="bg1"/>
              </a:solidFill>
              <a:latin typeface="楷体" panose="02010609060101010101" charset="-122"/>
              <a:ea typeface="楷体" panose="02010609060101010101" charset="-122"/>
              <a:cs typeface="楷体" panose="02010609060101010101" charset="-122"/>
            </a:endParaRPr>
          </a:p>
          <a:p>
            <a:r>
              <a:rPr lang="zh-CN" altLang="en-US" dirty="0">
                <a:solidFill>
                  <a:schemeClr val="bg1"/>
                </a:solidFill>
                <a:latin typeface="楷体" panose="02010609060101010101" charset="-122"/>
                <a:ea typeface="楷体" panose="02010609060101010101" charset="-122"/>
                <a:cs typeface="楷体" panose="02010609060101010101" charset="-122"/>
              </a:rPr>
              <a:t>不同的实现方法有不同的区别，但是现在本质上可以归为三类</a:t>
            </a:r>
          </a:p>
          <a:p>
            <a:endParaRPr lang="zh-CN" altLang="en-US" dirty="0">
              <a:solidFill>
                <a:schemeClr val="bg1"/>
              </a:solidFill>
              <a:latin typeface="楷体" panose="02010609060101010101" charset="-122"/>
              <a:ea typeface="楷体" panose="02010609060101010101" charset="-122"/>
              <a:cs typeface="楷体" panose="02010609060101010101" charset="-122"/>
            </a:endParaRPr>
          </a:p>
          <a:p>
            <a:pPr marL="285750" indent="-285750">
              <a:lnSpc>
                <a:spcPct val="150000"/>
              </a:lnSpc>
              <a:buClr>
                <a:srgbClr val="FFC000"/>
              </a:buClr>
              <a:buFont typeface="Wingdings" panose="05000000000000000000" charset="0"/>
              <a:buChar char="u"/>
            </a:pPr>
            <a:r>
              <a:rPr lang="zh-CN" altLang="en-US" dirty="0">
                <a:solidFill>
                  <a:schemeClr val="bg1"/>
                </a:solidFill>
                <a:latin typeface="楷体" panose="02010609060101010101" charset="-122"/>
                <a:ea typeface="楷体" panose="02010609060101010101" charset="-122"/>
                <a:cs typeface="楷体" panose="02010609060101010101" charset="-122"/>
              </a:rPr>
              <a:t>单线程</a:t>
            </a:r>
          </a:p>
          <a:p>
            <a:pPr marL="285750" indent="-285750">
              <a:lnSpc>
                <a:spcPct val="150000"/>
              </a:lnSpc>
              <a:buClr>
                <a:srgbClr val="FFC000"/>
              </a:buClr>
              <a:buFont typeface="Wingdings" panose="05000000000000000000" charset="0"/>
              <a:buChar char="u"/>
            </a:pPr>
            <a:r>
              <a:rPr lang="zh-CN" altLang="en-US" dirty="0">
                <a:solidFill>
                  <a:schemeClr val="bg1"/>
                </a:solidFill>
                <a:latin typeface="楷体" panose="02010609060101010101" charset="-122"/>
                <a:ea typeface="楷体" panose="02010609060101010101" charset="-122"/>
                <a:cs typeface="楷体" panose="02010609060101010101" charset="-122"/>
              </a:rPr>
              <a:t>多线程</a:t>
            </a:r>
          </a:p>
          <a:p>
            <a:pPr marL="285750" indent="-285750">
              <a:lnSpc>
                <a:spcPct val="150000"/>
              </a:lnSpc>
              <a:buClr>
                <a:srgbClr val="FFC000"/>
              </a:buClr>
              <a:buFont typeface="Wingdings" panose="05000000000000000000" charset="0"/>
              <a:buChar char="u"/>
            </a:pPr>
            <a:r>
              <a:rPr lang="zh-CN" altLang="en-US" dirty="0">
                <a:solidFill>
                  <a:schemeClr val="bg1"/>
                </a:solidFill>
                <a:latin typeface="楷体" panose="02010609060101010101" charset="-122"/>
                <a:ea typeface="楷体" panose="02010609060101010101" charset="-122"/>
                <a:cs typeface="楷体" panose="02010609060101010101" charset="-122"/>
              </a:rPr>
              <a:t>主从（多反应堆）</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14351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1025" y="77470"/>
            <a:ext cx="3662045" cy="368300"/>
          </a:xfrm>
          <a:prstGeom prst="rect">
            <a:avLst/>
          </a:prstGeom>
          <a:noFill/>
        </p:spPr>
        <p:txBody>
          <a:bodyPr wrap="square" rtlCol="0">
            <a:spAutoFit/>
          </a:bodyPr>
          <a:lstStyle/>
          <a:p>
            <a:r>
              <a:rPr lang="en-US" altLang="zh-CN">
                <a:solidFill>
                  <a:srgbClr val="FFC000"/>
                </a:solidFill>
              </a:rPr>
              <a:t>Reactor</a:t>
            </a:r>
            <a:r>
              <a:rPr lang="zh-CN" altLang="en-US">
                <a:solidFill>
                  <a:srgbClr val="FFC000"/>
                </a:solidFill>
              </a:rPr>
              <a:t>单线程模型：</a:t>
            </a:r>
          </a:p>
        </p:txBody>
      </p:sp>
      <p:pic>
        <p:nvPicPr>
          <p:cNvPr id="4" name="图片 3"/>
          <p:cNvPicPr>
            <a:picLocks noChangeAspect="1"/>
          </p:cNvPicPr>
          <p:nvPr/>
        </p:nvPicPr>
        <p:blipFill>
          <a:blip r:embed="rId3"/>
          <a:stretch>
            <a:fillRect/>
          </a:stretch>
        </p:blipFill>
        <p:spPr>
          <a:xfrm>
            <a:off x="979805" y="463550"/>
            <a:ext cx="9378315" cy="6007100"/>
          </a:xfrm>
          <a:prstGeom prst="rect">
            <a:avLst/>
          </a:prstGeom>
        </p:spPr>
      </p:pic>
      <p:sp>
        <p:nvSpPr>
          <p:cNvPr id="2" name="文本框 1"/>
          <p:cNvSpPr txBox="1"/>
          <p:nvPr/>
        </p:nvSpPr>
        <p:spPr>
          <a:xfrm>
            <a:off x="1279525" y="4432300"/>
            <a:ext cx="2651760" cy="645160"/>
          </a:xfrm>
          <a:prstGeom prst="rect">
            <a:avLst/>
          </a:prstGeom>
          <a:noFill/>
        </p:spPr>
        <p:txBody>
          <a:bodyPr wrap="square" rtlCol="0">
            <a:spAutoFit/>
          </a:bodyPr>
          <a:lstStyle/>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一个</a:t>
            </a:r>
            <a:r>
              <a:rPr lang="en-US" altLang="zh-CN"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Selector</a:t>
            </a:r>
          </a:p>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rPr>
              <a:t>一个线程处理所有事件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14351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1025" y="77470"/>
            <a:ext cx="3662045" cy="368300"/>
          </a:xfrm>
          <a:prstGeom prst="rect">
            <a:avLst/>
          </a:prstGeom>
          <a:noFill/>
        </p:spPr>
        <p:txBody>
          <a:bodyPr wrap="square" rtlCol="0">
            <a:spAutoFit/>
          </a:bodyPr>
          <a:lstStyle/>
          <a:p>
            <a:r>
              <a:rPr lang="en-US" altLang="zh-CN">
                <a:solidFill>
                  <a:srgbClr val="FFC000"/>
                </a:solidFill>
              </a:rPr>
              <a:t>Reactor</a:t>
            </a:r>
            <a:r>
              <a:rPr lang="zh-CN" altLang="en-US">
                <a:solidFill>
                  <a:srgbClr val="FFC000"/>
                </a:solidFill>
              </a:rPr>
              <a:t>多线程模型：</a:t>
            </a:r>
          </a:p>
        </p:txBody>
      </p:sp>
      <p:pic>
        <p:nvPicPr>
          <p:cNvPr id="2" name="图片 1"/>
          <p:cNvPicPr>
            <a:picLocks noChangeAspect="1"/>
          </p:cNvPicPr>
          <p:nvPr/>
        </p:nvPicPr>
        <p:blipFill>
          <a:blip r:embed="rId3"/>
          <a:stretch>
            <a:fillRect/>
          </a:stretch>
        </p:blipFill>
        <p:spPr>
          <a:xfrm>
            <a:off x="876934" y="532765"/>
            <a:ext cx="9768205" cy="5857875"/>
          </a:xfrm>
          <a:prstGeom prst="rect">
            <a:avLst/>
          </a:prstGeom>
        </p:spPr>
      </p:pic>
      <p:sp>
        <p:nvSpPr>
          <p:cNvPr id="4" name="文本框 3"/>
          <p:cNvSpPr txBox="1"/>
          <p:nvPr/>
        </p:nvSpPr>
        <p:spPr>
          <a:xfrm>
            <a:off x="1279525" y="4432301"/>
            <a:ext cx="3041328" cy="923330"/>
          </a:xfrm>
          <a:prstGeom prst="rect">
            <a:avLst/>
          </a:prstGeom>
          <a:noFill/>
        </p:spPr>
        <p:txBody>
          <a:bodyPr wrap="square" rtlCol="0">
            <a:spAutoFit/>
          </a:bodyPr>
          <a:lstStyle/>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一个</a:t>
            </a:r>
            <a:r>
              <a:rPr lang="en-US" altLang="zh-CN" dirty="0" err="1">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Selector.select</a:t>
            </a:r>
            <a:endParaRPr lang="en-US" altLang="zh-CN"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一个线程处理接收事件</a:t>
            </a:r>
            <a:endParaRPr lang="en-US" altLang="zh-CN"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rPr>
              <a:t>读写线程池处理读写事件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14351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1025" y="77470"/>
            <a:ext cx="3662045" cy="368300"/>
          </a:xfrm>
          <a:prstGeom prst="rect">
            <a:avLst/>
          </a:prstGeom>
          <a:noFill/>
        </p:spPr>
        <p:txBody>
          <a:bodyPr wrap="square" rtlCol="0">
            <a:spAutoFit/>
          </a:bodyPr>
          <a:lstStyle/>
          <a:p>
            <a:r>
              <a:rPr lang="en-US" altLang="zh-CN">
                <a:solidFill>
                  <a:srgbClr val="FFC000"/>
                </a:solidFill>
              </a:rPr>
              <a:t>Reactor</a:t>
            </a:r>
            <a:r>
              <a:rPr lang="zh-CN" altLang="en-US">
                <a:solidFill>
                  <a:srgbClr val="FFC000"/>
                </a:solidFill>
              </a:rPr>
              <a:t>主从线程模型：</a:t>
            </a:r>
          </a:p>
        </p:txBody>
      </p:sp>
      <p:pic>
        <p:nvPicPr>
          <p:cNvPr id="4" name="图片 3"/>
          <p:cNvPicPr>
            <a:picLocks noChangeAspect="1"/>
          </p:cNvPicPr>
          <p:nvPr/>
        </p:nvPicPr>
        <p:blipFill>
          <a:blip r:embed="rId3"/>
          <a:stretch>
            <a:fillRect/>
          </a:stretch>
        </p:blipFill>
        <p:spPr>
          <a:xfrm>
            <a:off x="725805" y="445770"/>
            <a:ext cx="10010140" cy="5580380"/>
          </a:xfrm>
          <a:prstGeom prst="rect">
            <a:avLst/>
          </a:prstGeom>
        </p:spPr>
      </p:pic>
      <p:sp>
        <p:nvSpPr>
          <p:cNvPr id="2" name="文本框 1"/>
          <p:cNvSpPr txBox="1"/>
          <p:nvPr/>
        </p:nvSpPr>
        <p:spPr>
          <a:xfrm>
            <a:off x="1269365" y="3992245"/>
            <a:ext cx="3256915" cy="922020"/>
          </a:xfrm>
          <a:prstGeom prst="rect">
            <a:avLst/>
          </a:prstGeom>
          <a:noFill/>
        </p:spPr>
        <p:txBody>
          <a:bodyPr wrap="square" rtlCol="0">
            <a:spAutoFit/>
          </a:bodyPr>
          <a:lstStyle/>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一个线程处理</a:t>
            </a:r>
            <a:r>
              <a:rPr lang="en-US" altLang="zh-CN"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Accept</a:t>
            </a:r>
          </a:p>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多个线程管理了多个</a:t>
            </a:r>
            <a:r>
              <a:rPr lang="en-US" altLang="zh-CN" dirty="0" err="1">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Seletor</a:t>
            </a:r>
            <a:endParaRPr lang="en-US" altLang="zh-CN"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endParaRPr>
          </a:p>
          <a:p>
            <a:r>
              <a:rPr lang="zh-CN" altLang="en-US" dirty="0">
                <a:solidFill>
                  <a:schemeClr val="bg1"/>
                </a:solidFill>
                <a:latin typeface="方正粗黑宋简体" panose="02000000000000000000" pitchFamily="2" charset="-122"/>
                <a:ea typeface="方正粗黑宋简体" panose="02000000000000000000" pitchFamily="2" charset="-122"/>
                <a:cs typeface="方正粗黑宋简体" panose="02000000000000000000" pitchFamily="2" charset="-122"/>
              </a:rPr>
              <a:t>线程池处理读写事件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25805" y="445770"/>
            <a:ext cx="14351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1025" y="77470"/>
            <a:ext cx="3662045" cy="368300"/>
          </a:xfrm>
          <a:prstGeom prst="rect">
            <a:avLst/>
          </a:prstGeom>
          <a:noFill/>
        </p:spPr>
        <p:txBody>
          <a:bodyPr wrap="square" rtlCol="0">
            <a:spAutoFit/>
          </a:bodyPr>
          <a:lstStyle/>
          <a:p>
            <a:r>
              <a:rPr lang="en-US" altLang="zh-CN">
                <a:solidFill>
                  <a:srgbClr val="FFC000"/>
                </a:solidFill>
              </a:rPr>
              <a:t>Reactor</a:t>
            </a:r>
            <a:r>
              <a:rPr lang="zh-CN" altLang="en-US">
                <a:solidFill>
                  <a:srgbClr val="FFC000"/>
                </a:solidFill>
              </a:rPr>
              <a:t>模型：</a:t>
            </a:r>
          </a:p>
        </p:txBody>
      </p:sp>
      <p:sp>
        <p:nvSpPr>
          <p:cNvPr id="6" name="文本框 5"/>
          <p:cNvSpPr txBox="1"/>
          <p:nvPr/>
        </p:nvSpPr>
        <p:spPr>
          <a:xfrm>
            <a:off x="786130" y="745490"/>
            <a:ext cx="4655185" cy="368300"/>
          </a:xfrm>
          <a:prstGeom prst="rect">
            <a:avLst/>
          </a:prstGeom>
          <a:noFill/>
        </p:spPr>
        <p:txBody>
          <a:bodyPr wrap="square" rtlCol="0">
            <a:spAutoFit/>
          </a:bodyPr>
          <a:lstStyle/>
          <a:p>
            <a:r>
              <a:rPr lang="zh-CN" altLang="en-US" dirty="0">
                <a:solidFill>
                  <a:schemeClr val="accent1">
                    <a:lumMod val="20000"/>
                    <a:lumOff val="80000"/>
                  </a:schemeClr>
                </a:solidFill>
                <a:latin typeface="方正粗黑宋简体" panose="02000000000000000000" pitchFamily="2" charset="-122"/>
                <a:ea typeface="方正粗黑宋简体" panose="02000000000000000000" pitchFamily="2" charset="-122"/>
              </a:rPr>
              <a:t>基于</a:t>
            </a:r>
            <a:r>
              <a:rPr lang="en-US" altLang="zh-CN" dirty="0">
                <a:solidFill>
                  <a:schemeClr val="accent1">
                    <a:lumMod val="20000"/>
                    <a:lumOff val="80000"/>
                  </a:schemeClr>
                </a:solidFill>
                <a:latin typeface="方正粗黑宋简体" panose="02000000000000000000" pitchFamily="2" charset="-122"/>
                <a:ea typeface="方正粗黑宋简体" panose="02000000000000000000" pitchFamily="2" charset="-122"/>
              </a:rPr>
              <a:t>IO</a:t>
            </a:r>
            <a:r>
              <a:rPr lang="zh-CN" altLang="en-US" dirty="0">
                <a:solidFill>
                  <a:schemeClr val="accent1">
                    <a:lumMod val="20000"/>
                    <a:lumOff val="80000"/>
                  </a:schemeClr>
                </a:solidFill>
                <a:latin typeface="方正粗黑宋简体" panose="02000000000000000000" pitchFamily="2" charset="-122"/>
                <a:ea typeface="方正粗黑宋简体" panose="02000000000000000000" pitchFamily="2" charset="-122"/>
              </a:rPr>
              <a:t>事件驱动的分发处理模型</a:t>
            </a:r>
          </a:p>
        </p:txBody>
      </p:sp>
      <p:sp>
        <p:nvSpPr>
          <p:cNvPr id="7" name="文本框 6"/>
          <p:cNvSpPr txBox="1"/>
          <p:nvPr/>
        </p:nvSpPr>
        <p:spPr>
          <a:xfrm>
            <a:off x="786130" y="1510030"/>
            <a:ext cx="9949815" cy="3784600"/>
          </a:xfrm>
          <a:prstGeom prst="rect">
            <a:avLst/>
          </a:prstGeom>
          <a:noFill/>
        </p:spPr>
        <p:txBody>
          <a:bodyPr wrap="square" rtlCol="0" anchor="t">
            <a:spAutoFit/>
          </a:bodyPr>
          <a:lstStyle/>
          <a:p>
            <a:r>
              <a:rPr lang="zh-CN" altLang="en-US" sz="1600" dirty="0">
                <a:solidFill>
                  <a:schemeClr val="bg1"/>
                </a:solidFill>
                <a:latin typeface="楷体" panose="02010609060101010101" charset="-122"/>
                <a:ea typeface="楷体" panose="02010609060101010101" charset="-122"/>
                <a:cs typeface="楷体" panose="02010609060101010101" charset="-122"/>
              </a:rPr>
              <a:t>1）分而治之</a:t>
            </a:r>
          </a:p>
          <a:p>
            <a:r>
              <a:rPr lang="zh-CN" altLang="en-US" sz="1600" dirty="0">
                <a:solidFill>
                  <a:schemeClr val="bg1"/>
                </a:solidFill>
                <a:latin typeface="楷体" panose="02010609060101010101" charset="-122"/>
                <a:ea typeface="楷体" panose="02010609060101010101" charset="-122"/>
                <a:cs typeface="楷体" panose="02010609060101010101" charset="-122"/>
              </a:rPr>
              <a:t>一个连接里完整的网络处理过程一般分为accept、read、decode、process、encode、send这几步。</a:t>
            </a:r>
          </a:p>
          <a:p>
            <a:r>
              <a:rPr lang="zh-CN" altLang="en-US" sz="1600" dirty="0">
                <a:solidFill>
                  <a:schemeClr val="bg1"/>
                </a:solidFill>
                <a:latin typeface="楷体" panose="02010609060101010101" charset="-122"/>
                <a:ea typeface="楷体" panose="02010609060101010101" charset="-122"/>
                <a:cs typeface="楷体" panose="02010609060101010101" charset="-122"/>
              </a:rPr>
              <a:t>Reactor模式将每个步骤映射为一个Task，服务端线程执行的最小逻辑单元不再是一次完整的网络请求，而是Task，且采用非阻塞方式执行。</a:t>
            </a:r>
          </a:p>
          <a:p>
            <a:endParaRPr lang="zh-CN" altLang="en-US" sz="1600" dirty="0">
              <a:solidFill>
                <a:schemeClr val="bg1"/>
              </a:solidFill>
              <a:latin typeface="楷体" panose="02010609060101010101" charset="-122"/>
              <a:ea typeface="楷体" panose="02010609060101010101" charset="-122"/>
              <a:cs typeface="楷体" panose="02010609060101010101" charset="-122"/>
            </a:endParaRPr>
          </a:p>
          <a:p>
            <a:r>
              <a:rPr lang="zh-CN" altLang="en-US" sz="1600" dirty="0">
                <a:solidFill>
                  <a:schemeClr val="bg1"/>
                </a:solidFill>
                <a:latin typeface="楷体" panose="02010609060101010101" charset="-122"/>
                <a:ea typeface="楷体" panose="02010609060101010101" charset="-122"/>
                <a:cs typeface="楷体" panose="02010609060101010101" charset="-122"/>
              </a:rPr>
              <a:t>2）事件驱动</a:t>
            </a:r>
          </a:p>
          <a:p>
            <a:r>
              <a:rPr lang="zh-CN" altLang="en-US" sz="1600" dirty="0">
                <a:solidFill>
                  <a:schemeClr val="bg1"/>
                </a:solidFill>
                <a:latin typeface="楷体" panose="02010609060101010101" charset="-122"/>
                <a:ea typeface="楷体" panose="02010609060101010101" charset="-122"/>
                <a:cs typeface="楷体" panose="02010609060101010101" charset="-122"/>
              </a:rPr>
              <a:t>每个Task对应特定网络事件。当Task准备就绪时，Reactor收到对应的网络事件通知，并将Task分发给绑定了对应网络事件的Handler执行。</a:t>
            </a:r>
          </a:p>
          <a:p>
            <a:endParaRPr lang="zh-CN" altLang="en-US" sz="1600" dirty="0">
              <a:solidFill>
                <a:schemeClr val="bg1"/>
              </a:solidFill>
              <a:latin typeface="楷体" panose="02010609060101010101" charset="-122"/>
              <a:ea typeface="楷体" panose="02010609060101010101" charset="-122"/>
              <a:cs typeface="楷体" panose="02010609060101010101" charset="-122"/>
            </a:endParaRPr>
          </a:p>
          <a:p>
            <a:r>
              <a:rPr lang="zh-CN" altLang="en-US" sz="1600" dirty="0">
                <a:solidFill>
                  <a:schemeClr val="bg1"/>
                </a:solidFill>
                <a:latin typeface="楷体" panose="02010609060101010101" charset="-122"/>
                <a:ea typeface="楷体" panose="02010609060101010101" charset="-122"/>
                <a:cs typeface="楷体" panose="02010609060101010101" charset="-122"/>
              </a:rPr>
              <a:t>3）几个角色</a:t>
            </a:r>
          </a:p>
          <a:p>
            <a:r>
              <a:rPr lang="zh-CN" altLang="en-US" sz="1600" dirty="0">
                <a:solidFill>
                  <a:schemeClr val="bg1"/>
                </a:solidFill>
                <a:latin typeface="楷体" panose="02010609060101010101" charset="-122"/>
                <a:ea typeface="楷体" panose="02010609060101010101" charset="-122"/>
                <a:cs typeface="楷体" panose="02010609060101010101" charset="-122"/>
              </a:rPr>
              <a:t>reactor：负责绑定管理事件和处理接口；</a:t>
            </a:r>
          </a:p>
          <a:p>
            <a:r>
              <a:rPr lang="zh-CN" altLang="en-US" sz="1600" dirty="0">
                <a:solidFill>
                  <a:schemeClr val="bg1"/>
                </a:solidFill>
                <a:latin typeface="楷体" panose="02010609060101010101" charset="-122"/>
                <a:ea typeface="楷体" panose="02010609060101010101" charset="-122"/>
                <a:cs typeface="楷体" panose="02010609060101010101" charset="-122"/>
              </a:rPr>
              <a:t>selector：负责监听响应事件，将事件分发给绑定了该事件的Handler处理；</a:t>
            </a:r>
          </a:p>
          <a:p>
            <a:r>
              <a:rPr lang="zh-CN" altLang="en-US" sz="1600" dirty="0">
                <a:solidFill>
                  <a:schemeClr val="bg1"/>
                </a:solidFill>
                <a:latin typeface="楷体" panose="02010609060101010101" charset="-122"/>
                <a:ea typeface="楷体" panose="02010609060101010101" charset="-122"/>
                <a:cs typeface="楷体" panose="02010609060101010101" charset="-122"/>
              </a:rPr>
              <a:t>Handler：事件处理器，绑定了某类事件，负责执行对应事件的Task对事件进行处理；</a:t>
            </a:r>
          </a:p>
          <a:p>
            <a:r>
              <a:rPr lang="zh-CN" altLang="en-US" sz="1600" dirty="0">
                <a:solidFill>
                  <a:schemeClr val="bg1"/>
                </a:solidFill>
                <a:latin typeface="楷体" panose="02010609060101010101" charset="-122"/>
                <a:ea typeface="楷体" panose="02010609060101010101" charset="-122"/>
                <a:cs typeface="楷体" panose="02010609060101010101" charset="-122"/>
              </a:rPr>
              <a:t>Acceptor：Handler的一种，绑定了connect事件。当客户端发起connect请求时，Reactor会将accept事件分发给Acceptor处理。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388995" y="3233420"/>
            <a:ext cx="1943735" cy="1263650"/>
          </a:xfrm>
          <a:prstGeom prst="rect">
            <a:avLst/>
          </a:prstGeom>
        </p:spPr>
      </p:pic>
      <p:sp>
        <p:nvSpPr>
          <p:cNvPr id="3075" name="TextBox 4"/>
          <p:cNvSpPr txBox="1"/>
          <p:nvPr/>
        </p:nvSpPr>
        <p:spPr>
          <a:xfrm>
            <a:off x="217170" y="185420"/>
            <a:ext cx="129159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什么是</a:t>
            </a:r>
            <a:r>
              <a:rPr kumimoji="0" lang="en-US" altLang="zh-CN"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netty</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5" name="图片 4"/>
          <p:cNvPicPr>
            <a:picLocks noChangeAspect="1"/>
          </p:cNvPicPr>
          <p:nvPr/>
        </p:nvPicPr>
        <p:blipFill>
          <a:blip r:embed="rId3"/>
          <a:stretch>
            <a:fillRect/>
          </a:stretch>
        </p:blipFill>
        <p:spPr>
          <a:xfrm>
            <a:off x="376555" y="836295"/>
            <a:ext cx="2616200" cy="1453515"/>
          </a:xfrm>
          <a:prstGeom prst="rect">
            <a:avLst/>
          </a:prstGeom>
        </p:spPr>
      </p:pic>
      <p:sp>
        <p:nvSpPr>
          <p:cNvPr id="7" name="矩形 6"/>
          <p:cNvSpPr/>
          <p:nvPr/>
        </p:nvSpPr>
        <p:spPr>
          <a:xfrm>
            <a:off x="3006725" y="836930"/>
            <a:ext cx="6933565" cy="145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180080" y="1007745"/>
            <a:ext cx="6760845" cy="922020"/>
          </a:xfrm>
          <a:prstGeom prst="rect">
            <a:avLst/>
          </a:prstGeom>
          <a:noFill/>
        </p:spPr>
        <p:txBody>
          <a:bodyPr wrap="square" rtlCol="0" anchor="t">
            <a:spAutoFit/>
          </a:bodyPr>
          <a:lstStyle/>
          <a:p>
            <a:r>
              <a:rPr lang="en-US" altLang="zh-CN" b="1" dirty="0" err="1">
                <a:solidFill>
                  <a:schemeClr val="bg1"/>
                </a:solidFill>
                <a:latin typeface="微软雅黑 Light" panose="020B0502040204020203" charset="-122"/>
                <a:ea typeface="微软雅黑 Light" panose="020B0502040204020203" charset="-122"/>
                <a:cs typeface="微软雅黑 Light" panose="020B0502040204020203" charset="-122"/>
                <a:sym typeface="+mn-ea"/>
              </a:rPr>
              <a:t>Netty</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是由</a:t>
            </a:r>
            <a:r>
              <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JBOSS</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提供的一个高性能的</a:t>
            </a:r>
            <a:r>
              <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java</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通讯开源框架。</a:t>
            </a:r>
            <a:endPar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endParaRPr>
          </a:p>
          <a:p>
            <a:r>
              <a:rPr lang="en-US" altLang="zh-CN" b="1" dirty="0" err="1">
                <a:solidFill>
                  <a:schemeClr val="bg1"/>
                </a:solidFill>
                <a:latin typeface="微软雅黑 Light" panose="020B0502040204020203" charset="-122"/>
                <a:ea typeface="微软雅黑 Light" panose="020B0502040204020203" charset="-122"/>
                <a:cs typeface="微软雅黑 Light" panose="020B0502040204020203" charset="-122"/>
                <a:sym typeface="+mn-ea"/>
              </a:rPr>
              <a:t>Netty</a:t>
            </a:r>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提供异步的、事件驱动的网络应用程序框架和工具，</a:t>
            </a:r>
            <a:endParaRPr lang="en-US" altLang="zh-CN" b="1" dirty="0">
              <a:solidFill>
                <a:schemeClr val="bg1"/>
              </a:solidFill>
              <a:latin typeface="微软雅黑 Light" panose="020B0502040204020203" charset="-122"/>
              <a:ea typeface="微软雅黑 Light" panose="020B0502040204020203" charset="-122"/>
              <a:cs typeface="微软雅黑 Light" panose="020B0502040204020203" charset="-122"/>
            </a:endParaRPr>
          </a:p>
          <a:p>
            <a:r>
              <a:rPr lang="zh-CN" altLang="en-US" b="1" dirty="0">
                <a:solidFill>
                  <a:schemeClr val="bg1"/>
                </a:solidFill>
                <a:latin typeface="微软雅黑 Light" panose="020B0502040204020203" charset="-122"/>
                <a:ea typeface="微软雅黑 Light" panose="020B0502040204020203" charset="-122"/>
                <a:cs typeface="微软雅黑 Light" panose="020B0502040204020203" charset="-122"/>
                <a:sym typeface="+mn-ea"/>
              </a:rPr>
              <a:t>用以快速开发高性能、高可靠性的网络服务器和客户端程序。</a:t>
            </a:r>
          </a:p>
        </p:txBody>
      </p:sp>
      <p:pic>
        <p:nvPicPr>
          <p:cNvPr id="6" name="图片 5"/>
          <p:cNvPicPr>
            <a:picLocks noChangeAspect="1"/>
          </p:cNvPicPr>
          <p:nvPr/>
        </p:nvPicPr>
        <p:blipFill>
          <a:blip r:embed="rId4"/>
          <a:srcRect/>
          <a:stretch>
            <a:fillRect/>
          </a:stretch>
        </p:blipFill>
        <p:spPr>
          <a:xfrm>
            <a:off x="393700" y="3233420"/>
            <a:ext cx="1880235" cy="1263650"/>
          </a:xfrm>
          <a:prstGeom prst="rect">
            <a:avLst/>
          </a:prstGeom>
        </p:spPr>
      </p:pic>
      <p:sp>
        <p:nvSpPr>
          <p:cNvPr id="10" name="文本框 9"/>
          <p:cNvSpPr txBox="1"/>
          <p:nvPr/>
        </p:nvSpPr>
        <p:spPr>
          <a:xfrm>
            <a:off x="393700" y="2576195"/>
            <a:ext cx="2995295" cy="368300"/>
          </a:xfrm>
          <a:prstGeom prst="rect">
            <a:avLst/>
          </a:prstGeom>
          <a:noFill/>
        </p:spPr>
        <p:txBody>
          <a:bodyPr wrap="square" rtlCol="0">
            <a:spAutoFit/>
          </a:bodyPr>
          <a:lstStyle/>
          <a:p>
            <a:r>
              <a:rPr lang="en-US" altLang="zh-CN" dirty="0" err="1">
                <a:solidFill>
                  <a:srgbClr val="FFC000"/>
                </a:solidFill>
              </a:rPr>
              <a:t>netty</a:t>
            </a:r>
            <a:r>
              <a:rPr lang="zh-CN" altLang="en-US">
                <a:solidFill>
                  <a:srgbClr val="FFC000"/>
                </a:solidFill>
              </a:rPr>
              <a:t>的应用场景：</a:t>
            </a:r>
          </a:p>
        </p:txBody>
      </p:sp>
      <p:sp>
        <p:nvSpPr>
          <p:cNvPr id="12" name="文本框 11"/>
          <p:cNvSpPr txBox="1"/>
          <p:nvPr/>
        </p:nvSpPr>
        <p:spPr>
          <a:xfrm>
            <a:off x="3388995" y="3233420"/>
            <a:ext cx="1395730" cy="368300"/>
          </a:xfrm>
          <a:prstGeom prst="rect">
            <a:avLst/>
          </a:prstGeom>
          <a:noFill/>
        </p:spPr>
        <p:txBody>
          <a:bodyPr wrap="square" rtlCol="0">
            <a:spAutoFit/>
          </a:bodyPr>
          <a:lstStyle/>
          <a:p>
            <a:r>
              <a:rPr lang="zh-CN" altLang="en-US">
                <a:gradFill>
                  <a:gsLst>
                    <a:gs pos="21000">
                      <a:srgbClr val="53575C"/>
                    </a:gs>
                    <a:gs pos="88000">
                      <a:srgbClr val="C5C7CA"/>
                    </a:gs>
                  </a:gsLst>
                  <a:lin ang="5400000"/>
                </a:gradFill>
                <a:effectLst/>
              </a:rPr>
              <a:t>RocketMQ</a:t>
            </a:r>
          </a:p>
        </p:txBody>
      </p:sp>
      <p:pic>
        <p:nvPicPr>
          <p:cNvPr id="14" name="图片 13"/>
          <p:cNvPicPr>
            <a:picLocks noChangeAspect="1"/>
          </p:cNvPicPr>
          <p:nvPr/>
        </p:nvPicPr>
        <p:blipFill>
          <a:blip r:embed="rId5"/>
          <a:stretch>
            <a:fillRect/>
          </a:stretch>
        </p:blipFill>
        <p:spPr>
          <a:xfrm>
            <a:off x="6064250" y="3233420"/>
            <a:ext cx="2108200" cy="1322070"/>
          </a:xfrm>
          <a:prstGeom prst="rect">
            <a:avLst/>
          </a:prstGeom>
        </p:spPr>
      </p:pic>
      <p:sp>
        <p:nvSpPr>
          <p:cNvPr id="18" name="文本框 17"/>
          <p:cNvSpPr txBox="1"/>
          <p:nvPr/>
        </p:nvSpPr>
        <p:spPr>
          <a:xfrm>
            <a:off x="393700" y="4711700"/>
            <a:ext cx="1933575" cy="368300"/>
          </a:xfrm>
          <a:prstGeom prst="rect">
            <a:avLst/>
          </a:prstGeom>
          <a:noFill/>
        </p:spPr>
        <p:txBody>
          <a:bodyPr wrap="square" rtlCol="0">
            <a:spAutoFit/>
          </a:bodyPr>
          <a:lstStyle/>
          <a:p>
            <a:r>
              <a:rPr lang="en-US" altLang="zh-CN" dirty="0" err="1">
                <a:solidFill>
                  <a:srgbClr val="FFC000"/>
                </a:solidFill>
              </a:rPr>
              <a:t>netty</a:t>
            </a:r>
            <a:r>
              <a:rPr lang="zh-CN" altLang="en-US" dirty="0">
                <a:solidFill>
                  <a:srgbClr val="FFC000"/>
                </a:solidFill>
              </a:rPr>
              <a:t>的版本问题</a:t>
            </a:r>
          </a:p>
        </p:txBody>
      </p:sp>
      <p:sp>
        <p:nvSpPr>
          <p:cNvPr id="21" name="文本框 20"/>
          <p:cNvSpPr txBox="1"/>
          <p:nvPr/>
        </p:nvSpPr>
        <p:spPr>
          <a:xfrm>
            <a:off x="434340" y="5121275"/>
            <a:ext cx="7127240" cy="583565"/>
          </a:xfrm>
          <a:prstGeom prst="rect">
            <a:avLst/>
          </a:prstGeom>
          <a:noFill/>
        </p:spPr>
        <p:txBody>
          <a:bodyPr wrap="square" rtlCol="0">
            <a:spAutoFit/>
          </a:bodyPr>
          <a:lstStyle/>
          <a:p>
            <a:r>
              <a:rPr lang="en-US" altLang="zh-CN" sz="1600" dirty="0" err="1">
                <a:solidFill>
                  <a:schemeClr val="bg1"/>
                </a:solidFill>
                <a:latin typeface="新宋体" panose="02010609030101010101" charset="-122"/>
                <a:ea typeface="新宋体" panose="02010609030101010101" charset="-122"/>
                <a:cs typeface="新宋体" panose="02010609030101010101" charset="-122"/>
              </a:rPr>
              <a:t>netty</a:t>
            </a:r>
            <a:r>
              <a:rPr lang="en-US" altLang="zh-CN" sz="1600" dirty="0">
                <a:solidFill>
                  <a:schemeClr val="bg1"/>
                </a:solidFill>
                <a:latin typeface="新宋体" panose="02010609030101010101" charset="-122"/>
                <a:ea typeface="新宋体" panose="02010609030101010101" charset="-122"/>
                <a:cs typeface="新宋体" panose="02010609030101010101" charset="-122"/>
              </a:rPr>
              <a:t> 5.0</a:t>
            </a:r>
            <a:r>
              <a:rPr lang="zh-CN" altLang="en-US" sz="1600" dirty="0">
                <a:solidFill>
                  <a:schemeClr val="bg1"/>
                </a:solidFill>
                <a:latin typeface="新宋体" panose="02010609030101010101" charset="-122"/>
                <a:ea typeface="新宋体" panose="02010609030101010101" charset="-122"/>
                <a:cs typeface="新宋体" panose="02010609030101010101" charset="-122"/>
              </a:rPr>
              <a:t>的问题，使用ForkJoinPool增加了复杂性，并且没有显示出明显的性能优势。同时保持所有的分支同步是相当多的工作，没有必要</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2287905"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en-US" altLang="zh-CN" sz="1600" b="1" dirty="0" err="1">
                <a:solidFill>
                  <a:srgbClr val="FFC000"/>
                </a:solidFill>
                <a:sym typeface="+mn-ea"/>
              </a:rPr>
              <a:t>Netty</a:t>
            </a:r>
            <a:r>
              <a:rPr lang="zh-CN" altLang="en-US" sz="1600" b="1" dirty="0">
                <a:solidFill>
                  <a:srgbClr val="FFC000"/>
                </a:solidFill>
                <a:sym typeface="+mn-ea"/>
              </a:rPr>
              <a:t>核心组件初步了解</a:t>
            </a:r>
            <a:endParaRPr kumimoji="0" lang="zh-CN" altLang="en-US" sz="1600" b="1"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2" name="直接连接符 1"/>
          <p:cNvCxnSpPr/>
          <p:nvPr/>
        </p:nvCxnSpPr>
        <p:spPr>
          <a:xfrm>
            <a:off x="376555" y="553720"/>
            <a:ext cx="23241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4" name="TextBox 1"/>
          <p:cNvSpPr txBox="1">
            <a:spLocks noChangeArrowheads="1"/>
          </p:cNvSpPr>
          <p:nvPr/>
        </p:nvSpPr>
        <p:spPr bwMode="auto">
          <a:xfrm>
            <a:off x="469265" y="387668"/>
            <a:ext cx="3463925" cy="2368550"/>
          </a:xfrm>
          <a:prstGeom prst="rect">
            <a:avLst/>
          </a:prstGeom>
          <a:noFill/>
          <a:ln w="9525">
            <a:noFill/>
            <a:miter lim="800000"/>
          </a:ln>
        </p:spPr>
        <p:txBody>
          <a:bodyPr wrap="square">
            <a:spAutoFit/>
          </a:bodyPr>
          <a:lstStyle/>
          <a:p>
            <a:pPr indent="0" eaLnBrk="0" hangingPunct="0">
              <a:lnSpc>
                <a:spcPct val="200000"/>
              </a:lnSpc>
              <a:buClr>
                <a:srgbClr val="FFC000"/>
              </a:buClr>
              <a:buFont typeface="Wingdings" panose="05000000000000000000" pitchFamily="2" charset="2"/>
              <a:buNone/>
            </a:pPr>
            <a:endParaRPr lang="en-US" altLang="zh-CN" sz="2000" b="1" dirty="0">
              <a:solidFill>
                <a:schemeClr val="bg1"/>
              </a:solidFill>
            </a:endParaRPr>
          </a:p>
          <a:p>
            <a:pPr marL="285750" indent="-285750" eaLnBrk="0" hangingPunct="0">
              <a:lnSpc>
                <a:spcPct val="200000"/>
              </a:lnSpc>
              <a:buClr>
                <a:srgbClr val="FFC000"/>
              </a:buClr>
              <a:buFont typeface="Wingdings" panose="05000000000000000000" pitchFamily="2" charset="2"/>
              <a:buChar char="Ø"/>
            </a:pPr>
            <a:r>
              <a:rPr lang="en-US" altLang="zh-CN" dirty="0">
                <a:solidFill>
                  <a:schemeClr val="bg1"/>
                </a:solidFill>
              </a:rPr>
              <a:t>Channel</a:t>
            </a:r>
          </a:p>
          <a:p>
            <a:pPr marL="285750" indent="-285750" eaLnBrk="0" hangingPunct="0">
              <a:lnSpc>
                <a:spcPct val="200000"/>
              </a:lnSpc>
              <a:buClr>
                <a:srgbClr val="FFC000"/>
              </a:buClr>
              <a:buFont typeface="Wingdings" panose="05000000000000000000" pitchFamily="2" charset="2"/>
              <a:buChar char="Ø"/>
            </a:pPr>
            <a:r>
              <a:rPr lang="zh-CN" altLang="en-US" dirty="0">
                <a:solidFill>
                  <a:schemeClr val="bg1"/>
                </a:solidFill>
              </a:rPr>
              <a:t>回调和</a:t>
            </a:r>
            <a:r>
              <a:rPr lang="en-US" altLang="zh-CN" dirty="0">
                <a:solidFill>
                  <a:schemeClr val="bg1"/>
                </a:solidFill>
              </a:rPr>
              <a:t>Future</a:t>
            </a:r>
          </a:p>
          <a:p>
            <a:pPr marL="285750" indent="-285750" eaLnBrk="0" hangingPunct="0">
              <a:lnSpc>
                <a:spcPct val="200000"/>
              </a:lnSpc>
              <a:buClr>
                <a:srgbClr val="FFC000"/>
              </a:buClr>
              <a:buFont typeface="Wingdings" panose="05000000000000000000" pitchFamily="2" charset="2"/>
              <a:buChar char="Ø"/>
            </a:pPr>
            <a:r>
              <a:rPr lang="zh-CN" altLang="en-US" dirty="0">
                <a:solidFill>
                  <a:schemeClr val="bg1"/>
                </a:solidFill>
              </a:rPr>
              <a:t>事件和</a:t>
            </a:r>
            <a:r>
              <a:rPr lang="en-US" altLang="zh-CN" dirty="0" err="1">
                <a:solidFill>
                  <a:schemeClr val="bg1"/>
                </a:solidFill>
              </a:rPr>
              <a:t>ChannelHandler</a:t>
            </a:r>
            <a:endParaRPr lang="en-US" altLang="zh-CN" dirty="0">
              <a:solidFill>
                <a:schemeClr val="bg1"/>
              </a:solidFill>
            </a:endParaRPr>
          </a:p>
        </p:txBody>
      </p:sp>
      <p:pic>
        <p:nvPicPr>
          <p:cNvPr id="1026" name="Picture 2"/>
          <p:cNvPicPr>
            <a:picLocks noChangeAspect="1" noChangeArrowheads="1"/>
          </p:cNvPicPr>
          <p:nvPr/>
        </p:nvPicPr>
        <p:blipFill>
          <a:blip r:embed="rId2"/>
          <a:srcRect/>
          <a:stretch>
            <a:fillRect/>
          </a:stretch>
        </p:blipFill>
        <p:spPr bwMode="auto">
          <a:xfrm>
            <a:off x="469265" y="3509963"/>
            <a:ext cx="7782284" cy="2008187"/>
          </a:xfrm>
          <a:prstGeom prst="rect">
            <a:avLst/>
          </a:prstGeom>
          <a:noFill/>
          <a:ln w="9525">
            <a:noFill/>
            <a:miter lim="800000"/>
            <a:headEnd/>
            <a:tailEnd/>
          </a:ln>
          <a:effectLst/>
        </p:spPr>
      </p:pic>
      <p:pic>
        <p:nvPicPr>
          <p:cNvPr id="19" name="图片 18"/>
          <p:cNvPicPr>
            <a:picLocks noChangeAspect="1"/>
          </p:cNvPicPr>
          <p:nvPr/>
        </p:nvPicPr>
        <p:blipFill>
          <a:blip r:embed="rId3"/>
          <a:stretch>
            <a:fillRect/>
          </a:stretch>
        </p:blipFill>
        <p:spPr>
          <a:xfrm>
            <a:off x="4444321" y="335598"/>
            <a:ext cx="4763770" cy="2376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360347" y="185420"/>
            <a:ext cx="209296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手写一个 </a:t>
            </a:r>
            <a:r>
              <a:rPr kumimoji="0" lang="en-US" altLang="zh-CN"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hello netty</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2165985" y="2510155"/>
            <a:ext cx="7805420" cy="768350"/>
          </a:xfrm>
          <a:prstGeom prst="rect">
            <a:avLst/>
          </a:prstGeom>
          <a:noFill/>
        </p:spPr>
        <p:txBody>
          <a:bodyPr wrap="square" rtlCol="0">
            <a:spAutoFit/>
          </a:bodyPr>
          <a:lstStyle/>
          <a:p>
            <a:r>
              <a:rPr lang="zh-CN" altLang="en-US" sz="44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先玩一玩，然后慢慢了解</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1116330" cy="368300"/>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en-US" altLang="zh-CN" sz="1800" b="1">
                <a:solidFill>
                  <a:srgbClr val="FFC000"/>
                </a:solidFill>
                <a:sym typeface="+mn-ea"/>
              </a:rPr>
              <a:t>B</a:t>
            </a:r>
            <a:r>
              <a:rPr lang="zh-CN" altLang="en-US" sz="1800" b="1">
                <a:solidFill>
                  <a:srgbClr val="FFC000"/>
                </a:solidFill>
                <a:sym typeface="+mn-ea"/>
              </a:rPr>
              <a:t>ootstrap</a:t>
            </a:r>
            <a:endParaRPr kumimoji="0" lang="zh-CN" altLang="en-US" sz="1800" b="1"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688340" y="1501775"/>
            <a:ext cx="2540000" cy="1198880"/>
          </a:xfrm>
          <a:prstGeom prst="rect">
            <a:avLst/>
          </a:prstGeom>
          <a:noFill/>
        </p:spPr>
        <p:txBody>
          <a:bodyPr wrap="square" rtlCol="0" anchor="t">
            <a:spAutoFit/>
          </a:bodyPr>
          <a:lstStyle/>
          <a:p>
            <a:pPr indent="0">
              <a:buClr>
                <a:srgbClr val="FFC000"/>
              </a:buClr>
              <a:buFont typeface="Wingdings" panose="05000000000000000000" charset="0"/>
              <a:buChar char="n"/>
            </a:pPr>
            <a:r>
              <a:rPr lang="en-US" altLang="zh-CN" sz="2400" dirty="0">
                <a:solidFill>
                  <a:schemeClr val="bg1"/>
                </a:solidFill>
              </a:rPr>
              <a:t> </a:t>
            </a:r>
            <a:r>
              <a:rPr lang="zh-CN" altLang="en-US" sz="2400" dirty="0">
                <a:solidFill>
                  <a:schemeClr val="bg1"/>
                </a:solidFill>
              </a:rPr>
              <a:t>ServerBootstrap</a:t>
            </a:r>
          </a:p>
          <a:p>
            <a:endParaRPr lang="zh-CN" altLang="en-US" sz="2400" dirty="0">
              <a:solidFill>
                <a:schemeClr val="bg1"/>
              </a:solidFill>
            </a:endParaRPr>
          </a:p>
          <a:p>
            <a:pPr marL="285750" indent="-285750">
              <a:buClr>
                <a:srgbClr val="FFC000"/>
              </a:buClr>
              <a:buFont typeface="Wingdings" panose="05000000000000000000" charset="0"/>
              <a:buChar char="n"/>
            </a:pPr>
            <a:r>
              <a:rPr lang="zh-CN" altLang="en-US" sz="2400" dirty="0">
                <a:solidFill>
                  <a:schemeClr val="bg1"/>
                </a:solidFill>
                <a:sym typeface="+mn-ea"/>
              </a:rPr>
              <a:t>Bootstrap</a:t>
            </a:r>
          </a:p>
        </p:txBody>
      </p:sp>
      <p:graphicFrame>
        <p:nvGraphicFramePr>
          <p:cNvPr id="12" name="表格 11"/>
          <p:cNvGraphicFramePr/>
          <p:nvPr/>
        </p:nvGraphicFramePr>
        <p:xfrm>
          <a:off x="775335" y="2915920"/>
          <a:ext cx="7200265" cy="970280"/>
        </p:xfrm>
        <a:graphic>
          <a:graphicData uri="http://schemas.openxmlformats.org/drawingml/2006/table">
            <a:tbl>
              <a:tblPr firstRow="1" bandRow="1">
                <a:tableStyleId>{5940675A-B579-460E-94D1-54222C63F5DA}</a:tableStyleId>
              </a:tblPr>
              <a:tblGrid>
                <a:gridCol w="2399030">
                  <a:extLst>
                    <a:ext uri="{9D8B030D-6E8A-4147-A177-3AD203B41FA5}">
                      <a16:colId xmlns:a16="http://schemas.microsoft.com/office/drawing/2014/main" val="20000"/>
                    </a:ext>
                  </a:extLst>
                </a:gridCol>
                <a:gridCol w="2399030">
                  <a:extLst>
                    <a:ext uri="{9D8B030D-6E8A-4147-A177-3AD203B41FA5}">
                      <a16:colId xmlns:a16="http://schemas.microsoft.com/office/drawing/2014/main" val="20001"/>
                    </a:ext>
                  </a:extLst>
                </a:gridCol>
                <a:gridCol w="2402205">
                  <a:extLst>
                    <a:ext uri="{9D8B030D-6E8A-4147-A177-3AD203B41FA5}">
                      <a16:colId xmlns:a16="http://schemas.microsoft.com/office/drawing/2014/main" val="20002"/>
                    </a:ext>
                  </a:extLst>
                </a:gridCol>
              </a:tblGrid>
              <a:tr h="336550">
                <a:tc>
                  <a:txBody>
                    <a:bodyPr/>
                    <a:lstStyle/>
                    <a:p>
                      <a:pPr indent="0">
                        <a:buNone/>
                      </a:pPr>
                      <a:endParaRPr lang="en-US" altLang="en-US" sz="14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1">
                          <a:solidFill>
                            <a:schemeClr val="tx1"/>
                          </a:solidFill>
                          <a:latin typeface="Calibri" panose="020F0502020204030204" pitchFamily="34" charset="0"/>
                          <a:cs typeface="Calibri" panose="020F0502020204030204" pitchFamily="34" charset="0"/>
                        </a:rPr>
                        <a:t>Bootstrap</a:t>
                      </a:r>
                      <a:endParaRPr lang="en-US" altLang="en-US" sz="1400" b="1">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1">
                          <a:solidFill>
                            <a:schemeClr val="tx1"/>
                          </a:solidFill>
                          <a:latin typeface="Calibri" panose="020F0502020204030204" pitchFamily="34" charset="0"/>
                          <a:cs typeface="Calibri" panose="020F0502020204030204" pitchFamily="34" charset="0"/>
                        </a:rPr>
                        <a:t>ServerBootstrap</a:t>
                      </a:r>
                      <a:endParaRPr lang="en-US" altLang="en-US" sz="1400" b="1">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16865">
                <a:tc>
                  <a:txBody>
                    <a:bodyPr/>
                    <a:lstStyle/>
                    <a:p>
                      <a:pPr indent="0">
                        <a:buNone/>
                      </a:pPr>
                      <a:r>
                        <a:rPr lang="en-US" sz="1400" b="0" dirty="0" err="1">
                          <a:solidFill>
                            <a:schemeClr val="tx1"/>
                          </a:solidFill>
                          <a:latin typeface="Calibri" panose="020F0502020204030204" pitchFamily="34" charset="0"/>
                          <a:cs typeface="Calibri" panose="020F0502020204030204" pitchFamily="34" charset="0"/>
                        </a:rPr>
                        <a:t>网络编程中的作用</a:t>
                      </a:r>
                      <a:r>
                        <a:rPr lang="en-US" sz="1400" b="0" dirty="0">
                          <a:solidFill>
                            <a:schemeClr val="tx1"/>
                          </a:solidFill>
                          <a:latin typeface="Calibri" panose="020F0502020204030204" pitchFamily="34" charset="0"/>
                          <a:cs typeface="Calibri" panose="020F0502020204030204" pitchFamily="34" charset="0"/>
                        </a:rPr>
                        <a:t> </a:t>
                      </a:r>
                      <a:endParaRPr lang="en-US" altLang="en-US"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0" dirty="0" err="1">
                          <a:solidFill>
                            <a:schemeClr val="tx1"/>
                          </a:solidFill>
                          <a:latin typeface="Calibri" panose="020F0502020204030204" pitchFamily="34" charset="0"/>
                          <a:cs typeface="Calibri" panose="020F0502020204030204" pitchFamily="34" charset="0"/>
                        </a:rPr>
                        <a:t>连接到远程主机和端口</a:t>
                      </a:r>
                      <a:endParaRPr lang="en-US" altLang="en-US"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0">
                          <a:solidFill>
                            <a:schemeClr val="tx1"/>
                          </a:solidFill>
                          <a:latin typeface="Calibri" panose="020F0502020204030204" pitchFamily="34" charset="0"/>
                          <a:cs typeface="Calibri" panose="020F0502020204030204" pitchFamily="34" charset="0"/>
                        </a:rPr>
                        <a:t>绑定到一个本地端口</a:t>
                      </a:r>
                      <a:endParaRPr lang="en-US" altLang="en-US" sz="14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6865">
                <a:tc>
                  <a:txBody>
                    <a:bodyPr/>
                    <a:lstStyle/>
                    <a:p>
                      <a:pPr indent="0">
                        <a:buNone/>
                      </a:pPr>
                      <a:r>
                        <a:rPr lang="en-US" sz="1400" b="0">
                          <a:solidFill>
                            <a:schemeClr val="tx1"/>
                          </a:solidFill>
                          <a:latin typeface="Calibri" panose="020F0502020204030204" pitchFamily="34" charset="0"/>
                          <a:cs typeface="Calibri" panose="020F0502020204030204" pitchFamily="34" charset="0"/>
                        </a:rPr>
                        <a:t>EventLoopGroup 的数目  </a:t>
                      </a:r>
                      <a:endParaRPr lang="en-US" altLang="en-US" sz="1400" b="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400" b="0" dirty="0">
                          <a:solidFill>
                            <a:schemeClr val="tx1"/>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3" name="文本框 12"/>
          <p:cNvSpPr txBox="1"/>
          <p:nvPr/>
        </p:nvSpPr>
        <p:spPr>
          <a:xfrm>
            <a:off x="775335" y="4122420"/>
            <a:ext cx="2452370" cy="460375"/>
          </a:xfrm>
          <a:prstGeom prst="rect">
            <a:avLst/>
          </a:prstGeom>
          <a:noFill/>
        </p:spPr>
        <p:txBody>
          <a:bodyPr wrap="square" rtlCol="0">
            <a:spAutoFit/>
          </a:bodyPr>
          <a:lstStyle/>
          <a:p>
            <a:pPr marL="285750" indent="-285750">
              <a:buClr>
                <a:srgbClr val="FFC000"/>
              </a:buClr>
              <a:buFont typeface="Wingdings" panose="05000000000000000000" charset="0"/>
              <a:buChar char="n"/>
            </a:pPr>
            <a:r>
              <a:rPr lang="en-US" altLang="zh-CN" sz="2400" dirty="0">
                <a:solidFill>
                  <a:schemeClr val="bg1"/>
                </a:solidFill>
                <a:sym typeface="+mn-ea"/>
              </a:rPr>
              <a:t>C</a:t>
            </a:r>
            <a:r>
              <a:rPr lang="zh-CN" altLang="en-US" sz="2400" dirty="0">
                <a:solidFill>
                  <a:schemeClr val="bg1"/>
                </a:solidFill>
                <a:sym typeface="+mn-ea"/>
              </a:rPr>
              <a:t>hanneloption</a:t>
            </a:r>
          </a:p>
        </p:txBody>
      </p:sp>
      <p:sp>
        <p:nvSpPr>
          <p:cNvPr id="18" name="右大括号 17"/>
          <p:cNvSpPr/>
          <p:nvPr/>
        </p:nvSpPr>
        <p:spPr>
          <a:xfrm>
            <a:off x="3591560" y="1741170"/>
            <a:ext cx="360045" cy="7200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4206240" y="1917065"/>
            <a:ext cx="2454910" cy="368300"/>
          </a:xfrm>
          <a:prstGeom prst="rect">
            <a:avLst/>
          </a:prstGeom>
          <a:noFill/>
        </p:spPr>
        <p:txBody>
          <a:bodyPr wrap="square" rtlCol="0">
            <a:spAutoFit/>
          </a:bodyPr>
          <a:lstStyle/>
          <a:p>
            <a:r>
              <a:rPr lang="en-US" altLang="zh-CN">
                <a:solidFill>
                  <a:srgbClr val="FFC000"/>
                </a:solidFill>
              </a:rPr>
              <a:t>netty</a:t>
            </a:r>
            <a:r>
              <a:rPr lang="zh-CN" altLang="en-US">
                <a:solidFill>
                  <a:srgbClr val="FFC000"/>
                </a:solidFill>
              </a:rPr>
              <a:t>引导程序</a:t>
            </a:r>
          </a:p>
        </p:txBody>
      </p:sp>
      <p:sp>
        <p:nvSpPr>
          <p:cNvPr id="20" name="文本框 19"/>
          <p:cNvSpPr txBox="1"/>
          <p:nvPr/>
        </p:nvSpPr>
        <p:spPr>
          <a:xfrm>
            <a:off x="1212850" y="4711065"/>
            <a:ext cx="5055235" cy="368300"/>
          </a:xfrm>
          <a:prstGeom prst="rect">
            <a:avLst/>
          </a:prstGeom>
          <a:noFill/>
        </p:spPr>
        <p:txBody>
          <a:bodyPr wrap="square" rtlCol="0">
            <a:spAutoFit/>
          </a:bodyPr>
          <a:lstStyle/>
          <a:p>
            <a:r>
              <a:rPr lang="en-US" altLang="zh-CN">
                <a:solidFill>
                  <a:schemeClr val="bg1"/>
                </a:solidFill>
              </a:rPr>
              <a:t>TCP</a:t>
            </a:r>
            <a:r>
              <a:rPr lang="zh-CN" altLang="en-US">
                <a:solidFill>
                  <a:schemeClr val="bg1"/>
                </a:solidFill>
              </a:rPr>
              <a:t>参数设置</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5FB3229-9FA4-7247-A89F-F0BEB6076B22}"/>
              </a:ext>
            </a:extLst>
          </p:cNvPr>
          <p:cNvSpPr/>
          <p:nvPr/>
        </p:nvSpPr>
        <p:spPr>
          <a:xfrm>
            <a:off x="360347" y="2159949"/>
            <a:ext cx="1080138"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Client</a:t>
            </a:r>
            <a:endParaRPr kumimoji="1" lang="zh-CN" altLang="en-US" dirty="0"/>
          </a:p>
        </p:txBody>
      </p:sp>
      <p:sp>
        <p:nvSpPr>
          <p:cNvPr id="3" name="椭圆 2">
            <a:extLst>
              <a:ext uri="{FF2B5EF4-FFF2-40B4-BE49-F238E27FC236}">
                <a16:creationId xmlns:a16="http://schemas.microsoft.com/office/drawing/2014/main" id="{2C3CF2DD-873C-F94D-9B0C-FA785A3C05EC}"/>
              </a:ext>
            </a:extLst>
          </p:cNvPr>
          <p:cNvSpPr/>
          <p:nvPr/>
        </p:nvSpPr>
        <p:spPr>
          <a:xfrm>
            <a:off x="360347" y="3544887"/>
            <a:ext cx="1080138"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Client</a:t>
            </a:r>
            <a:endParaRPr kumimoji="1" lang="zh-CN" altLang="en-US" dirty="0"/>
          </a:p>
        </p:txBody>
      </p:sp>
      <p:sp>
        <p:nvSpPr>
          <p:cNvPr id="4" name="椭圆 3">
            <a:extLst>
              <a:ext uri="{FF2B5EF4-FFF2-40B4-BE49-F238E27FC236}">
                <a16:creationId xmlns:a16="http://schemas.microsoft.com/office/drawing/2014/main" id="{230A87CD-EBED-1245-B7FA-946B1EC308E5}"/>
              </a:ext>
            </a:extLst>
          </p:cNvPr>
          <p:cNvSpPr/>
          <p:nvPr/>
        </p:nvSpPr>
        <p:spPr>
          <a:xfrm>
            <a:off x="360347" y="2852418"/>
            <a:ext cx="1080138"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Client</a:t>
            </a:r>
            <a:endParaRPr kumimoji="1" lang="zh-CN" altLang="en-US" dirty="0"/>
          </a:p>
        </p:txBody>
      </p:sp>
      <p:sp>
        <p:nvSpPr>
          <p:cNvPr id="5" name="椭圆 4">
            <a:extLst>
              <a:ext uri="{FF2B5EF4-FFF2-40B4-BE49-F238E27FC236}">
                <a16:creationId xmlns:a16="http://schemas.microsoft.com/office/drawing/2014/main" id="{C3E4951A-23F5-4E44-83B7-BE0FFDC73129}"/>
              </a:ext>
            </a:extLst>
          </p:cNvPr>
          <p:cNvSpPr/>
          <p:nvPr/>
        </p:nvSpPr>
        <p:spPr>
          <a:xfrm>
            <a:off x="2160577" y="2575237"/>
            <a:ext cx="2340299" cy="1094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err="1"/>
              <a:t>BossGroup</a:t>
            </a:r>
            <a:r>
              <a:rPr kumimoji="1" lang="zh-CN" altLang="en-US" sz="1600" dirty="0"/>
              <a:t>池</a:t>
            </a:r>
          </a:p>
        </p:txBody>
      </p:sp>
      <p:cxnSp>
        <p:nvCxnSpPr>
          <p:cNvPr id="7" name="直线箭头连接符 6">
            <a:extLst>
              <a:ext uri="{FF2B5EF4-FFF2-40B4-BE49-F238E27FC236}">
                <a16:creationId xmlns:a16="http://schemas.microsoft.com/office/drawing/2014/main" id="{37F11EAA-11D2-3148-BC54-5DD90B59C87B}"/>
              </a:ext>
            </a:extLst>
          </p:cNvPr>
          <p:cNvCxnSpPr>
            <a:cxnSpLocks/>
            <a:stCxn id="2" idx="6"/>
            <a:endCxn id="5" idx="1"/>
          </p:cNvCxnSpPr>
          <p:nvPr/>
        </p:nvCxnSpPr>
        <p:spPr>
          <a:xfrm>
            <a:off x="1440485" y="2429984"/>
            <a:ext cx="1062821" cy="30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21CD0790-CED1-F94E-A92D-BB5792E02AE5}"/>
              </a:ext>
            </a:extLst>
          </p:cNvPr>
          <p:cNvCxnSpPr>
            <a:cxnSpLocks/>
            <a:stCxn id="4" idx="6"/>
            <a:endCxn id="5" idx="2"/>
          </p:cNvCxnSpPr>
          <p:nvPr/>
        </p:nvCxnSpPr>
        <p:spPr>
          <a:xfrm flipV="1">
            <a:off x="1440485" y="3122452"/>
            <a:ext cx="720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B066CB3E-831B-8348-A0FF-038922349E39}"/>
              </a:ext>
            </a:extLst>
          </p:cNvPr>
          <p:cNvCxnSpPr>
            <a:cxnSpLocks/>
            <a:stCxn id="3" idx="6"/>
            <a:endCxn id="5" idx="3"/>
          </p:cNvCxnSpPr>
          <p:nvPr/>
        </p:nvCxnSpPr>
        <p:spPr>
          <a:xfrm flipV="1">
            <a:off x="1440485" y="3509391"/>
            <a:ext cx="1062821" cy="30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3BBB9D7-6026-6845-951F-13643DD15C71}"/>
              </a:ext>
            </a:extLst>
          </p:cNvPr>
          <p:cNvSpPr/>
          <p:nvPr/>
        </p:nvSpPr>
        <p:spPr>
          <a:xfrm>
            <a:off x="5054925" y="2793964"/>
            <a:ext cx="1260161" cy="656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Accept</a:t>
            </a:r>
            <a:endParaRPr kumimoji="1" lang="zh-CN" altLang="en-US" dirty="0"/>
          </a:p>
        </p:txBody>
      </p:sp>
      <p:cxnSp>
        <p:nvCxnSpPr>
          <p:cNvPr id="17" name="直线箭头连接符 16">
            <a:extLst>
              <a:ext uri="{FF2B5EF4-FFF2-40B4-BE49-F238E27FC236}">
                <a16:creationId xmlns:a16="http://schemas.microsoft.com/office/drawing/2014/main" id="{0A2E4C49-AE59-CA4F-8F90-C48C833C7566}"/>
              </a:ext>
            </a:extLst>
          </p:cNvPr>
          <p:cNvCxnSpPr>
            <a:cxnSpLocks/>
            <a:stCxn id="5" idx="6"/>
            <a:endCxn id="16" idx="1"/>
          </p:cNvCxnSpPr>
          <p:nvPr/>
        </p:nvCxnSpPr>
        <p:spPr>
          <a:xfrm flipV="1">
            <a:off x="4500876" y="3122451"/>
            <a:ext cx="5540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3162031-5FE0-684D-A90C-711B912827F9}"/>
              </a:ext>
            </a:extLst>
          </p:cNvPr>
          <p:cNvSpPr/>
          <p:nvPr/>
        </p:nvSpPr>
        <p:spPr>
          <a:xfrm>
            <a:off x="6869135" y="2582748"/>
            <a:ext cx="2340299" cy="10944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err="1"/>
              <a:t>WorkerGroup</a:t>
            </a:r>
            <a:r>
              <a:rPr kumimoji="1" lang="zh-CN" altLang="en-US" sz="1600" dirty="0"/>
              <a:t>池</a:t>
            </a:r>
          </a:p>
        </p:txBody>
      </p:sp>
      <p:cxnSp>
        <p:nvCxnSpPr>
          <p:cNvPr id="22" name="直线箭头连接符 21">
            <a:extLst>
              <a:ext uri="{FF2B5EF4-FFF2-40B4-BE49-F238E27FC236}">
                <a16:creationId xmlns:a16="http://schemas.microsoft.com/office/drawing/2014/main" id="{823EC88C-D104-D143-900D-4490107ACF57}"/>
              </a:ext>
            </a:extLst>
          </p:cNvPr>
          <p:cNvCxnSpPr>
            <a:cxnSpLocks/>
            <a:stCxn id="16" idx="3"/>
            <a:endCxn id="21" idx="2"/>
          </p:cNvCxnSpPr>
          <p:nvPr/>
        </p:nvCxnSpPr>
        <p:spPr>
          <a:xfrm>
            <a:off x="6315086" y="3122451"/>
            <a:ext cx="554049" cy="7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A0796F6A-0BC1-7E45-90DC-EF76A6C58B72}"/>
              </a:ext>
            </a:extLst>
          </p:cNvPr>
          <p:cNvSpPr/>
          <p:nvPr/>
        </p:nvSpPr>
        <p:spPr>
          <a:xfrm>
            <a:off x="10081589" y="3566950"/>
            <a:ext cx="1254909"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Handler</a:t>
            </a:r>
            <a:endParaRPr kumimoji="1" lang="zh-CN" altLang="en-US" sz="1600" dirty="0"/>
          </a:p>
        </p:txBody>
      </p:sp>
      <p:sp>
        <p:nvSpPr>
          <p:cNvPr id="27" name="椭圆 26">
            <a:extLst>
              <a:ext uri="{FF2B5EF4-FFF2-40B4-BE49-F238E27FC236}">
                <a16:creationId xmlns:a16="http://schemas.microsoft.com/office/drawing/2014/main" id="{A1970BB9-1C9A-FC49-98B4-5A352C7C5690}"/>
              </a:ext>
            </a:extLst>
          </p:cNvPr>
          <p:cNvSpPr/>
          <p:nvPr/>
        </p:nvSpPr>
        <p:spPr>
          <a:xfrm>
            <a:off x="10081589" y="2859927"/>
            <a:ext cx="1260161"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Handler</a:t>
            </a:r>
            <a:endParaRPr kumimoji="1" lang="zh-CN" altLang="en-US" dirty="0"/>
          </a:p>
        </p:txBody>
      </p:sp>
      <p:sp>
        <p:nvSpPr>
          <p:cNvPr id="28" name="椭圆 27">
            <a:extLst>
              <a:ext uri="{FF2B5EF4-FFF2-40B4-BE49-F238E27FC236}">
                <a16:creationId xmlns:a16="http://schemas.microsoft.com/office/drawing/2014/main" id="{E553C918-B17C-C848-BBD9-F370BFC1B9BB}"/>
              </a:ext>
            </a:extLst>
          </p:cNvPr>
          <p:cNvSpPr/>
          <p:nvPr/>
        </p:nvSpPr>
        <p:spPr>
          <a:xfrm>
            <a:off x="10081589" y="2159949"/>
            <a:ext cx="1263813" cy="540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Handler</a:t>
            </a:r>
            <a:endParaRPr kumimoji="1" lang="zh-CN" altLang="en-US" dirty="0"/>
          </a:p>
        </p:txBody>
      </p:sp>
      <p:cxnSp>
        <p:nvCxnSpPr>
          <p:cNvPr id="29" name="直线箭头连接符 28">
            <a:extLst>
              <a:ext uri="{FF2B5EF4-FFF2-40B4-BE49-F238E27FC236}">
                <a16:creationId xmlns:a16="http://schemas.microsoft.com/office/drawing/2014/main" id="{6FF21476-7683-1443-BA35-8F103CF6C1B6}"/>
              </a:ext>
            </a:extLst>
          </p:cNvPr>
          <p:cNvCxnSpPr>
            <a:cxnSpLocks/>
            <a:stCxn id="21" idx="6"/>
            <a:endCxn id="28" idx="2"/>
          </p:cNvCxnSpPr>
          <p:nvPr/>
        </p:nvCxnSpPr>
        <p:spPr>
          <a:xfrm flipV="1">
            <a:off x="9209434" y="2429984"/>
            <a:ext cx="872155" cy="69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2DF29AC-E6D3-BC4F-B2E4-78833F37F630}"/>
              </a:ext>
            </a:extLst>
          </p:cNvPr>
          <p:cNvCxnSpPr>
            <a:cxnSpLocks/>
            <a:stCxn id="21" idx="6"/>
            <a:endCxn id="27" idx="2"/>
          </p:cNvCxnSpPr>
          <p:nvPr/>
        </p:nvCxnSpPr>
        <p:spPr>
          <a:xfrm flipV="1">
            <a:off x="9209434" y="3129962"/>
            <a:ext cx="8721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740387AA-5622-5E48-AB10-CF82FCB5F7CA}"/>
              </a:ext>
            </a:extLst>
          </p:cNvPr>
          <p:cNvCxnSpPr>
            <a:cxnSpLocks/>
            <a:stCxn id="21" idx="6"/>
            <a:endCxn id="26" idx="2"/>
          </p:cNvCxnSpPr>
          <p:nvPr/>
        </p:nvCxnSpPr>
        <p:spPr>
          <a:xfrm>
            <a:off x="9209434" y="3129963"/>
            <a:ext cx="872155" cy="70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240FD0C-F28D-5E44-A485-734BC118A6E9}"/>
              </a:ext>
            </a:extLst>
          </p:cNvPr>
          <p:cNvSpPr txBox="1"/>
          <p:nvPr/>
        </p:nvSpPr>
        <p:spPr>
          <a:xfrm>
            <a:off x="9018768" y="2575237"/>
            <a:ext cx="1443521" cy="307777"/>
          </a:xfrm>
          <a:prstGeom prst="rect">
            <a:avLst/>
          </a:prstGeom>
          <a:noFill/>
        </p:spPr>
        <p:txBody>
          <a:bodyPr wrap="square" rtlCol="0">
            <a:spAutoFit/>
          </a:bodyPr>
          <a:lstStyle/>
          <a:p>
            <a:r>
              <a:rPr kumimoji="1" lang="zh-CN" altLang="en-US" sz="1400" dirty="0">
                <a:solidFill>
                  <a:schemeClr val="bg1">
                    <a:lumMod val="95000"/>
                  </a:schemeClr>
                </a:solidFill>
              </a:rPr>
              <a:t>分配</a:t>
            </a:r>
            <a:r>
              <a:rPr kumimoji="1" lang="en-US" altLang="zh-CN" sz="1400" dirty="0" err="1">
                <a:solidFill>
                  <a:schemeClr val="bg1">
                    <a:lumMod val="95000"/>
                  </a:schemeClr>
                </a:solidFill>
              </a:rPr>
              <a:t>EventLoop</a:t>
            </a:r>
            <a:endParaRPr kumimoji="1" lang="zh-CN" altLang="en-US" sz="1400" dirty="0">
              <a:solidFill>
                <a:schemeClr val="bg1">
                  <a:lumMod val="95000"/>
                </a:schemeClr>
              </a:solidFill>
            </a:endParaRPr>
          </a:p>
        </p:txBody>
      </p:sp>
    </p:spTree>
    <p:extLst>
      <p:ext uri="{BB962C8B-B14F-4D97-AF65-F5344CB8AC3E}">
        <p14:creationId xmlns:p14="http://schemas.microsoft.com/office/powerpoint/2010/main" val="62987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8" descr="https://upload-images.jianshu.io/upload_images/1856419-47a50ea9428c29fc.png"/>
          <p:cNvPicPr>
            <a:picLocks noChangeAspect="1" noChangeArrowheads="1"/>
          </p:cNvPicPr>
          <p:nvPr/>
        </p:nvPicPr>
        <p:blipFill>
          <a:blip r:embed="rId3"/>
          <a:srcRect/>
          <a:stretch>
            <a:fillRect/>
          </a:stretch>
        </p:blipFill>
        <p:spPr bwMode="auto">
          <a:xfrm>
            <a:off x="4309745" y="1657350"/>
            <a:ext cx="7124700" cy="4267200"/>
          </a:xfrm>
          <a:prstGeom prst="rect">
            <a:avLst/>
          </a:prstGeom>
          <a:noFill/>
        </p:spPr>
      </p:pic>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1964681"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04215" y="679538"/>
            <a:ext cx="9445625" cy="778996"/>
          </a:xfrm>
          <a:prstGeom prst="rect">
            <a:avLst/>
          </a:prstGeom>
        </p:spPr>
        <p:txBody>
          <a:bodyPr wrap="square">
            <a:spAutoFit/>
          </a:bodyP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a:lnSpc>
                <a:spcPct val="150000"/>
              </a:lnSpc>
              <a:spcBef>
                <a:spcPts val="600"/>
              </a:spcBef>
              <a:buBlip>
                <a:blip r:embed="rId4"/>
              </a:buBlip>
            </a:pPr>
            <a:r>
              <a:rPr lang="zh-CN" altLang="en-US" sz="1400" b="1" dirty="0">
                <a:solidFill>
                  <a:schemeClr val="bg1"/>
                </a:solidFill>
                <a:latin typeface="微软雅黑 Light" panose="020B0502040204020203" charset="-122"/>
                <a:ea typeface="微软雅黑 Light" panose="020B0502040204020203" charset="-122"/>
              </a:rPr>
              <a:t>  </a:t>
            </a:r>
            <a:r>
              <a:rPr lang="en-US" altLang="zh-CN" sz="1400" b="1" dirty="0">
                <a:solidFill>
                  <a:schemeClr val="bg1"/>
                </a:solidFill>
                <a:latin typeface="微软雅黑 Light" panose="020B0502040204020203" charset="-122"/>
                <a:ea typeface="微软雅黑 Light" panose="020B0502040204020203" charset="-122"/>
              </a:rPr>
              <a:t>TCP </a:t>
            </a:r>
            <a:r>
              <a:rPr lang="zh-CN" altLang="en-US" sz="1400" b="1" dirty="0">
                <a:solidFill>
                  <a:schemeClr val="bg1"/>
                </a:solidFill>
                <a:latin typeface="微软雅黑 Light" panose="020B0502040204020203" charset="-122"/>
                <a:ea typeface="微软雅黑 Light" panose="020B0502040204020203" charset="-122"/>
              </a:rPr>
              <a:t>是面向连接的、可靠的流协议</a:t>
            </a:r>
            <a:r>
              <a:rPr lang="en-US" altLang="zh-CN" sz="1400" b="1" dirty="0">
                <a:solidFill>
                  <a:schemeClr val="bg1"/>
                </a:solidFill>
                <a:latin typeface="微软雅黑 Light" panose="020B0502040204020203" charset="-122"/>
                <a:ea typeface="微软雅黑 Light" panose="020B0502040204020203" charset="-122"/>
              </a:rPr>
              <a:t>,</a:t>
            </a:r>
            <a:r>
              <a:rPr lang="zh-CN" altLang="en-US" sz="1400" b="1" dirty="0">
                <a:solidFill>
                  <a:schemeClr val="bg1"/>
                </a:solidFill>
                <a:latin typeface="微软雅黑 Light" panose="020B0502040204020203" charset="-122"/>
                <a:ea typeface="微软雅黑 Light" panose="020B0502040204020203" charset="-122"/>
              </a:rPr>
              <a:t>必须建立连接，通讯完成时要拆除连接。</a:t>
            </a:r>
            <a:endParaRPr lang="zh-CN" altLang="en-US" sz="1400" dirty="0">
              <a:solidFill>
                <a:schemeClr val="bg1"/>
              </a:solidFill>
            </a:endParaRPr>
          </a:p>
          <a:p>
            <a:pPr>
              <a:lnSpc>
                <a:spcPct val="150000"/>
              </a:lnSpc>
              <a:spcBef>
                <a:spcPts val="600"/>
              </a:spcBef>
              <a:buBlip>
                <a:blip r:embed="rId4"/>
              </a:buBlip>
            </a:pPr>
            <a:r>
              <a:rPr lang="zh-CN" altLang="en-US" sz="1400" b="1" dirty="0">
                <a:solidFill>
                  <a:schemeClr val="bg1"/>
                </a:solidFill>
                <a:latin typeface="微软雅黑 Light" panose="020B0502040204020203" charset="-122"/>
                <a:ea typeface="微软雅黑 Light" panose="020B0502040204020203" charset="-122"/>
              </a:rPr>
              <a:t>  </a:t>
            </a:r>
            <a:r>
              <a:rPr lang="en-US" altLang="zh-CN" sz="1400" b="1" dirty="0">
                <a:solidFill>
                  <a:schemeClr val="bg1"/>
                </a:solidFill>
                <a:latin typeface="微软雅黑 Light" panose="020B0502040204020203" charset="-122"/>
                <a:ea typeface="微软雅黑 Light" panose="020B0502040204020203" charset="-122"/>
              </a:rPr>
              <a:t>UDP</a:t>
            </a:r>
            <a:r>
              <a:rPr lang="zh-CN" altLang="en-US" sz="1400" b="1" dirty="0">
                <a:solidFill>
                  <a:schemeClr val="bg1"/>
                </a:solidFill>
                <a:latin typeface="微软雅黑 Light" panose="020B0502040204020203" charset="-122"/>
                <a:ea typeface="微软雅黑 Light" panose="020B0502040204020203" charset="-122"/>
              </a:rPr>
              <a:t>是面向无连接的通讯协议，</a:t>
            </a:r>
            <a:r>
              <a:rPr lang="en-US" altLang="zh-CN" sz="1400" b="1" dirty="0">
                <a:solidFill>
                  <a:schemeClr val="bg1"/>
                </a:solidFill>
                <a:latin typeface="微软雅黑 Light" panose="020B0502040204020203" charset="-122"/>
                <a:ea typeface="微软雅黑 Light" panose="020B0502040204020203" charset="-122"/>
              </a:rPr>
              <a:t>UDP</a:t>
            </a:r>
            <a:r>
              <a:rPr lang="zh-CN" altLang="en-US" sz="1400" b="1" dirty="0">
                <a:solidFill>
                  <a:schemeClr val="bg1"/>
                </a:solidFill>
                <a:latin typeface="微软雅黑 Light" panose="020B0502040204020203" charset="-122"/>
                <a:ea typeface="微软雅黑 Light" panose="020B0502040204020203" charset="-122"/>
              </a:rPr>
              <a:t>通讯时不需要接收方确认，属于不可靠的传输，可能会出现丢包现象。</a:t>
            </a:r>
          </a:p>
        </p:txBody>
      </p:sp>
      <p:sp>
        <p:nvSpPr>
          <p:cNvPr id="19" name="矩形 18"/>
          <p:cNvSpPr/>
          <p:nvPr/>
        </p:nvSpPr>
        <p:spPr>
          <a:xfrm>
            <a:off x="663884" y="1581146"/>
            <a:ext cx="2216785" cy="398780"/>
          </a:xfrm>
          <a:prstGeom prst="rect">
            <a:avLst/>
          </a:prstGeom>
        </p:spPr>
        <p:txBody>
          <a:bodyPr wrap="square">
            <a:spAutoFit/>
          </a:bodyP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pPr indent="0">
              <a:buFont typeface="Calibri" panose="020F0502020204030204" pitchFamily="34" charset="0"/>
              <a:buNone/>
            </a:pPr>
            <a:r>
              <a:rPr lang="zh-CN" altLang="en-US" sz="2000" b="1" dirty="0">
                <a:solidFill>
                  <a:schemeClr val="bg1"/>
                </a:solidFill>
              </a:rPr>
              <a:t> </a:t>
            </a:r>
            <a:r>
              <a:rPr lang="zh-CN" altLang="en-US" sz="2000" b="1" dirty="0">
                <a:solidFill>
                  <a:schemeClr val="accent6">
                    <a:lumMod val="60000"/>
                    <a:lumOff val="40000"/>
                  </a:schemeClr>
                </a:solidFill>
              </a:rPr>
              <a:t>端口号</a:t>
            </a:r>
          </a:p>
        </p:txBody>
      </p:sp>
      <p:sp>
        <p:nvSpPr>
          <p:cNvPr id="20" name="矩形 19"/>
          <p:cNvSpPr/>
          <p:nvPr/>
        </p:nvSpPr>
        <p:spPr>
          <a:xfrm>
            <a:off x="663243" y="1935220"/>
            <a:ext cx="6840874" cy="584775"/>
          </a:xfrm>
          <a:prstGeom prst="rect">
            <a:avLst/>
          </a:prstGeom>
        </p:spPr>
        <p:txBody>
          <a:bodyPr wrap="square">
            <a:spAutoFit/>
          </a:bodyPr>
          <a:ls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r>
              <a:rPr lang="zh-CN" altLang="en-US" sz="1600" dirty="0">
                <a:solidFill>
                  <a:schemeClr val="bg1"/>
                </a:solidFill>
              </a:rPr>
              <a:t>端口号用来识别同一台计算机中进行通信的不同应用程序。因此，它也被称为程序地址。</a:t>
            </a:r>
          </a:p>
        </p:txBody>
      </p:sp>
      <p:pic>
        <p:nvPicPr>
          <p:cNvPr id="16390" name="Picture 6" descr="https://upload-images.jianshu.io/upload_images/1856419-aee529e8e598ec48.png"/>
          <p:cNvPicPr>
            <a:picLocks noChangeAspect="1" noChangeArrowheads="1"/>
          </p:cNvPicPr>
          <p:nvPr/>
        </p:nvPicPr>
        <p:blipFill>
          <a:blip r:embed="rId5"/>
          <a:srcRect/>
          <a:stretch>
            <a:fillRect/>
          </a:stretch>
        </p:blipFill>
        <p:spPr bwMode="auto">
          <a:xfrm>
            <a:off x="-175260" y="2416607"/>
            <a:ext cx="4356100" cy="3319348"/>
          </a:xfrm>
          <a:prstGeom prst="rect">
            <a:avLst/>
          </a:prstGeom>
          <a:noFill/>
        </p:spPr>
      </p:pic>
      <p:sp>
        <p:nvSpPr>
          <p:cNvPr id="2" name="文本框 1"/>
          <p:cNvSpPr txBox="1"/>
          <p:nvPr/>
        </p:nvSpPr>
        <p:spPr>
          <a:xfrm>
            <a:off x="4947920" y="5424805"/>
            <a:ext cx="6019800" cy="275590"/>
          </a:xfrm>
          <a:prstGeom prst="rect">
            <a:avLst/>
          </a:prstGeom>
          <a:noFill/>
        </p:spPr>
        <p:txBody>
          <a:bodyPr wrap="square" rtlCol="0">
            <a:spAutoFit/>
          </a:bodyPr>
          <a:lstStyle/>
          <a:p>
            <a:r>
              <a:rPr lang="zh-CN" altLang="en-US" sz="1200">
                <a:solidFill>
                  <a:schemeClr val="bg1"/>
                </a:solidFill>
              </a:rPr>
              <a:t>通过源地址</a:t>
            </a:r>
            <a:r>
              <a:rPr lang="en-US" altLang="zh-CN" sz="1200">
                <a:solidFill>
                  <a:schemeClr val="bg1"/>
                </a:solidFill>
              </a:rPr>
              <a:t>ip</a:t>
            </a:r>
            <a:r>
              <a:rPr lang="zh-CN" altLang="en-US" sz="1200">
                <a:solidFill>
                  <a:schemeClr val="bg1"/>
                </a:solidFill>
              </a:rPr>
              <a:t>、目标</a:t>
            </a:r>
            <a:r>
              <a:rPr lang="en-US" altLang="zh-CN" sz="1200">
                <a:solidFill>
                  <a:schemeClr val="bg1"/>
                </a:solidFill>
              </a:rPr>
              <a:t>ip</a:t>
            </a:r>
            <a:r>
              <a:rPr lang="zh-CN" altLang="en-US" sz="1200">
                <a:solidFill>
                  <a:schemeClr val="bg1"/>
                </a:solidFill>
              </a:rPr>
              <a:t>地址、协议号、源端口号、目标端口号来识别一个通信</a:t>
            </a:r>
          </a:p>
        </p:txBody>
      </p:sp>
      <p:sp>
        <p:nvSpPr>
          <p:cNvPr id="3" name="左大括号 2"/>
          <p:cNvSpPr/>
          <p:nvPr/>
        </p:nvSpPr>
        <p:spPr>
          <a:xfrm rot="5400000">
            <a:off x="6415261" y="1586845"/>
            <a:ext cx="275589" cy="2736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p:cNvSpPr/>
          <p:nvPr/>
        </p:nvSpPr>
        <p:spPr>
          <a:xfrm rot="5400000">
            <a:off x="8728075" y="2047051"/>
            <a:ext cx="275589" cy="18161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6297294" y="2509530"/>
            <a:ext cx="791620" cy="307777"/>
          </a:xfrm>
          <a:prstGeom prst="rect">
            <a:avLst/>
          </a:prstGeom>
          <a:noFill/>
        </p:spPr>
        <p:txBody>
          <a:bodyPr wrap="square" rtlCol="0">
            <a:spAutoFit/>
          </a:bodyPr>
          <a:lstStyle/>
          <a:p>
            <a:r>
              <a:rPr lang="en-US" altLang="zh-CN" sz="1400" dirty="0">
                <a:solidFill>
                  <a:schemeClr val="bg1"/>
                </a:solidFill>
              </a:rPr>
              <a:t>IP</a:t>
            </a:r>
            <a:r>
              <a:rPr lang="zh-CN" altLang="en-US" sz="1400" dirty="0">
                <a:solidFill>
                  <a:schemeClr val="bg1"/>
                </a:solidFill>
              </a:rPr>
              <a:t>部首</a:t>
            </a:r>
          </a:p>
        </p:txBody>
      </p:sp>
      <p:sp>
        <p:nvSpPr>
          <p:cNvPr id="22" name="文本框 21"/>
          <p:cNvSpPr txBox="1"/>
          <p:nvPr/>
        </p:nvSpPr>
        <p:spPr>
          <a:xfrm>
            <a:off x="8564956" y="2519995"/>
            <a:ext cx="926709" cy="307777"/>
          </a:xfrm>
          <a:prstGeom prst="rect">
            <a:avLst/>
          </a:prstGeom>
          <a:noFill/>
        </p:spPr>
        <p:txBody>
          <a:bodyPr wrap="square" rtlCol="0">
            <a:spAutoFit/>
          </a:bodyPr>
          <a:lstStyle/>
          <a:p>
            <a:r>
              <a:rPr lang="en-US" altLang="zh-CN" sz="1400" dirty="0">
                <a:solidFill>
                  <a:schemeClr val="bg1"/>
                </a:solidFill>
              </a:rPr>
              <a:t>TCP</a:t>
            </a:r>
            <a:r>
              <a:rPr lang="zh-CN" altLang="en-US" sz="1400" dirty="0">
                <a:solidFill>
                  <a:schemeClr val="bg1"/>
                </a:solidFill>
              </a:rPr>
              <a:t>部首</a:t>
            </a:r>
          </a:p>
        </p:txBody>
      </p:sp>
      <p:sp>
        <p:nvSpPr>
          <p:cNvPr id="7" name="矩形: 剪去单角 6"/>
          <p:cNvSpPr/>
          <p:nvPr/>
        </p:nvSpPr>
        <p:spPr>
          <a:xfrm>
            <a:off x="9848981" y="3118349"/>
            <a:ext cx="959181" cy="5104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a:t>
            </a:r>
          </a:p>
        </p:txBody>
      </p:sp>
      <p:sp>
        <p:nvSpPr>
          <p:cNvPr id="23" name="矩形: 剪去单角 22"/>
          <p:cNvSpPr/>
          <p:nvPr/>
        </p:nvSpPr>
        <p:spPr>
          <a:xfrm>
            <a:off x="9854938" y="3852924"/>
            <a:ext cx="959181" cy="5104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a:t>
            </a:r>
          </a:p>
        </p:txBody>
      </p:sp>
      <p:sp>
        <p:nvSpPr>
          <p:cNvPr id="24" name="矩形: 剪去单角 23"/>
          <p:cNvSpPr/>
          <p:nvPr/>
        </p:nvSpPr>
        <p:spPr>
          <a:xfrm>
            <a:off x="9854938" y="4641020"/>
            <a:ext cx="959181" cy="51042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240284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1"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核心组件 </a:t>
            </a:r>
            <a:r>
              <a:rPr lang="en-US" altLang="zh-CN" sz="1600" b="1">
                <a:solidFill>
                  <a:srgbClr val="FFC000"/>
                </a:solidFill>
                <a:sym typeface="+mn-ea"/>
              </a:rPr>
              <a:t>Channel </a:t>
            </a:r>
            <a:r>
              <a:rPr lang="zh-CN" altLang="en-US" sz="1600" b="1">
                <a:solidFill>
                  <a:srgbClr val="FFC000"/>
                </a:solidFill>
                <a:sym typeface="+mn-ea"/>
              </a:rPr>
              <a:t>再了解</a:t>
            </a:r>
          </a:p>
        </p:txBody>
      </p:sp>
      <p:cxnSp>
        <p:nvCxnSpPr>
          <p:cNvPr id="2" name="直接连接符 1"/>
          <p:cNvCxnSpPr/>
          <p:nvPr/>
        </p:nvCxnSpPr>
        <p:spPr>
          <a:xfrm flipV="1">
            <a:off x="376555" y="522605"/>
            <a:ext cx="1964055" cy="31115"/>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10" name="图片 9"/>
          <p:cNvPicPr>
            <a:picLocks noChangeAspect="1"/>
          </p:cNvPicPr>
          <p:nvPr/>
        </p:nvPicPr>
        <p:blipFill>
          <a:blip r:embed="rId2"/>
          <a:stretch>
            <a:fillRect/>
          </a:stretch>
        </p:blipFill>
        <p:spPr>
          <a:xfrm>
            <a:off x="400050" y="1652905"/>
            <a:ext cx="4290695" cy="1513205"/>
          </a:xfrm>
          <a:prstGeom prst="rect">
            <a:avLst/>
          </a:prstGeom>
        </p:spPr>
      </p:pic>
      <p:sp>
        <p:nvSpPr>
          <p:cNvPr id="11" name="文本框 10"/>
          <p:cNvSpPr txBox="1"/>
          <p:nvPr/>
        </p:nvSpPr>
        <p:spPr>
          <a:xfrm>
            <a:off x="400050" y="3477895"/>
            <a:ext cx="10481945" cy="202882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生命周期：</a:t>
            </a:r>
          </a:p>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Clr>
                <a:srgbClr val="FFC000"/>
              </a:buClr>
              <a:buFont typeface="Wingdings" panose="05000000000000000000" charset="0"/>
              <a:buChar char="ü"/>
            </a:pPr>
            <a:r>
              <a:rPr lang="zh-CN" altLang="en-US" dirty="0">
                <a:solidFill>
                  <a:schemeClr val="bg1"/>
                </a:solidFill>
                <a:latin typeface="微软雅黑" panose="020B0503020204020204" pitchFamily="34" charset="-122"/>
                <a:ea typeface="微软雅黑" panose="020B0503020204020204" pitchFamily="34" charset="-122"/>
              </a:rPr>
              <a:t>创建：</a:t>
            </a:r>
            <a:r>
              <a:rPr lang="zh-CN" altLang="en-US" dirty="0">
                <a:solidFill>
                  <a:srgbClr val="00B050"/>
                </a:solidFill>
                <a:latin typeface="微软雅黑" panose="020B0503020204020204" pitchFamily="34" charset="-122"/>
                <a:ea typeface="微软雅黑" panose="020B0503020204020204" pitchFamily="34" charset="-122"/>
              </a:rPr>
              <a:t>ChannelUnregistered </a:t>
            </a:r>
            <a:r>
              <a:rPr lang="zh-CN" altLang="en-US" dirty="0">
                <a:solidFill>
                  <a:schemeClr val="bg1"/>
                </a:solidFill>
                <a:latin typeface="微软雅黑" panose="020B0503020204020204" pitchFamily="34" charset="-122"/>
                <a:ea typeface="微软雅黑" panose="020B0503020204020204" pitchFamily="34" charset="-122"/>
              </a:rPr>
              <a:t>已经被创建，但还未注册到EventLoop</a:t>
            </a:r>
          </a:p>
          <a:p>
            <a:pPr marL="285750" indent="-285750">
              <a:lnSpc>
                <a:spcPct val="120000"/>
              </a:lnSpc>
              <a:buClr>
                <a:srgbClr val="FFC000"/>
              </a:buClr>
              <a:buFont typeface="Wingdings" panose="05000000000000000000" charset="0"/>
              <a:buChar char="ü"/>
            </a:pPr>
            <a:r>
              <a:rPr lang="zh-CN" altLang="en-US" dirty="0">
                <a:solidFill>
                  <a:schemeClr val="bg1"/>
                </a:solidFill>
                <a:latin typeface="微软雅黑" panose="020B0503020204020204" pitchFamily="34" charset="-122"/>
                <a:ea typeface="微软雅黑" panose="020B0503020204020204" pitchFamily="34" charset="-122"/>
                <a:sym typeface="+mn-ea"/>
              </a:rPr>
              <a:t>注册：</a:t>
            </a:r>
            <a:r>
              <a:rPr lang="zh-CN" altLang="en-US" dirty="0">
                <a:solidFill>
                  <a:srgbClr val="00B050"/>
                </a:solidFill>
                <a:latin typeface="微软雅黑" panose="020B0503020204020204" pitchFamily="34" charset="-122"/>
                <a:ea typeface="微软雅黑" panose="020B0503020204020204" pitchFamily="34" charset="-122"/>
              </a:rPr>
              <a:t>ChannelRegistered  </a:t>
            </a:r>
            <a:r>
              <a:rPr lang="zh-CN" altLang="en-US" dirty="0">
                <a:solidFill>
                  <a:schemeClr val="bg1"/>
                </a:solidFill>
                <a:latin typeface="微软雅黑" panose="020B0503020204020204" pitchFamily="34" charset="-122"/>
                <a:ea typeface="微软雅黑" panose="020B0503020204020204" pitchFamily="34" charset="-122"/>
              </a:rPr>
              <a:t>已经被注册到了EventLoop</a:t>
            </a:r>
          </a:p>
          <a:p>
            <a:pPr marL="285750" indent="-285750">
              <a:lnSpc>
                <a:spcPct val="120000"/>
              </a:lnSpc>
              <a:buClr>
                <a:srgbClr val="FFC000"/>
              </a:buClr>
              <a:buFont typeface="Wingdings" panose="05000000000000000000" charset="0"/>
              <a:buChar char="ü"/>
            </a:pPr>
            <a:r>
              <a:rPr lang="zh-CN" altLang="en-US" dirty="0">
                <a:solidFill>
                  <a:schemeClr val="bg1"/>
                </a:solidFill>
                <a:latin typeface="微软雅黑" panose="020B0503020204020204" pitchFamily="34" charset="-122"/>
                <a:ea typeface="微软雅黑" panose="020B0503020204020204" pitchFamily="34" charset="-122"/>
              </a:rPr>
              <a:t>活动</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rgbClr val="00B050"/>
                </a:solidFill>
                <a:latin typeface="微软雅黑" panose="020B0503020204020204" pitchFamily="34" charset="-122"/>
                <a:ea typeface="微软雅黑" panose="020B0503020204020204" pitchFamily="34" charset="-122"/>
              </a:rPr>
              <a:t>ChannelActive </a:t>
            </a:r>
            <a:r>
              <a:rPr lang="zh-CN" altLang="en-US" dirty="0">
                <a:solidFill>
                  <a:schemeClr val="bg1"/>
                </a:solidFill>
                <a:latin typeface="微软雅黑" panose="020B0503020204020204" pitchFamily="34" charset="-122"/>
                <a:ea typeface="微软雅黑" panose="020B0503020204020204" pitchFamily="34" charset="-122"/>
              </a:rPr>
              <a:t>处于活动状态（已经连接到它的远程节点）。它现在可以接收和发送数据了</a:t>
            </a:r>
          </a:p>
          <a:p>
            <a:pPr marL="285750" indent="-285750">
              <a:lnSpc>
                <a:spcPct val="120000"/>
              </a:lnSpc>
              <a:buClr>
                <a:srgbClr val="FFC000"/>
              </a:buClr>
              <a:buFont typeface="Wingdings" panose="05000000000000000000" charset="0"/>
              <a:buChar char="ü"/>
            </a:pPr>
            <a:r>
              <a:rPr lang="zh-CN" altLang="en-US" dirty="0">
                <a:solidFill>
                  <a:schemeClr val="bg1"/>
                </a:solidFill>
                <a:latin typeface="微软雅黑" panose="020B0503020204020204" pitchFamily="34" charset="-122"/>
                <a:ea typeface="微软雅黑" panose="020B0503020204020204" pitchFamily="34" charset="-122"/>
              </a:rPr>
              <a:t>非活动：</a:t>
            </a:r>
            <a:r>
              <a:rPr lang="zh-CN" altLang="en-US" dirty="0">
                <a:solidFill>
                  <a:srgbClr val="00B050"/>
                </a:solidFill>
                <a:latin typeface="微软雅黑" panose="020B0503020204020204" pitchFamily="34" charset="-122"/>
                <a:ea typeface="微软雅黑" panose="020B0503020204020204" pitchFamily="34" charset="-122"/>
              </a:rPr>
              <a:t>ChannelInactive </a:t>
            </a:r>
            <a:r>
              <a:rPr lang="zh-CN" altLang="en-US" dirty="0">
                <a:solidFill>
                  <a:schemeClr val="bg1"/>
                </a:solidFill>
                <a:latin typeface="微软雅黑" panose="020B0503020204020204" pitchFamily="34" charset="-122"/>
                <a:ea typeface="微软雅黑" panose="020B0503020204020204" pitchFamily="34" charset="-122"/>
              </a:rPr>
              <a:t>没有连接到远程节点</a:t>
            </a:r>
          </a:p>
        </p:txBody>
      </p:sp>
      <p:sp>
        <p:nvSpPr>
          <p:cNvPr id="13" name="文本框 12"/>
          <p:cNvSpPr txBox="1"/>
          <p:nvPr/>
        </p:nvSpPr>
        <p:spPr>
          <a:xfrm>
            <a:off x="376555" y="1120140"/>
            <a:ext cx="5859780" cy="368300"/>
          </a:xfrm>
          <a:prstGeom prst="rect">
            <a:avLst/>
          </a:prstGeom>
          <a:noFill/>
        </p:spPr>
        <p:txBody>
          <a:bodyPr wrap="square" rtlCol="0">
            <a:spAutoFit/>
          </a:bodyPr>
          <a:lstStyle/>
          <a:p>
            <a:r>
              <a:rPr lang="zh-CN" altLang="en-US">
                <a:solidFill>
                  <a:schemeClr val="bg1"/>
                </a:solidFill>
              </a:rPr>
              <a:t>初始化时都将分配一个</a:t>
            </a:r>
            <a:r>
              <a:rPr lang="en-US" altLang="zh-CN">
                <a:solidFill>
                  <a:schemeClr val="bg1"/>
                </a:solidFill>
              </a:rPr>
              <a:t>ChannelConfig</a:t>
            </a:r>
            <a:r>
              <a:rPr lang="zh-CN" altLang="en-US">
                <a:solidFill>
                  <a:schemeClr val="bg1"/>
                </a:solidFill>
              </a:rPr>
              <a:t>和</a:t>
            </a:r>
            <a:r>
              <a:rPr lang="en-US" altLang="zh-CN">
                <a:solidFill>
                  <a:schemeClr val="bg1"/>
                </a:solidFill>
              </a:rPr>
              <a:t>ChannelPipeline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443605"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核心组件</a:t>
            </a:r>
            <a:r>
              <a:rPr lang="en-US" altLang="zh-CN" sz="1600" dirty="0" err="1">
                <a:solidFill>
                  <a:srgbClr val="FFC000"/>
                </a:solidFill>
                <a:sym typeface="+mn-ea"/>
              </a:rPr>
              <a:t>EventLoop</a:t>
            </a:r>
            <a:r>
              <a:rPr lang="zh-CN" altLang="en-US" sz="1600" dirty="0">
                <a:solidFill>
                  <a:srgbClr val="FFC000"/>
                </a:solidFill>
                <a:sym typeface="+mn-ea"/>
              </a:rPr>
              <a:t>、</a:t>
            </a:r>
            <a:r>
              <a:rPr lang="en-US" altLang="zh-CN" sz="1600" dirty="0" err="1">
                <a:solidFill>
                  <a:srgbClr val="FFC000"/>
                </a:solidFill>
                <a:sym typeface="+mn-ea"/>
              </a:rPr>
              <a:t>EventLoopGroup</a:t>
            </a:r>
            <a:endParaRPr kumimoji="0" lang="en-US" altLang="zh-CN"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文本框 8"/>
          <p:cNvSpPr txBox="1"/>
          <p:nvPr/>
        </p:nvSpPr>
        <p:spPr>
          <a:xfrm>
            <a:off x="4992359" y="1148080"/>
            <a:ext cx="5133989" cy="369332"/>
          </a:xfrm>
          <a:prstGeom prst="rect">
            <a:avLst/>
          </a:prstGeom>
          <a:no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sym typeface="+mn-ea"/>
              </a:rPr>
              <a:t>EventLoopGroup</a:t>
            </a:r>
            <a:r>
              <a:rPr lang="zh-CN" altLang="en-US" dirty="0">
                <a:solidFill>
                  <a:schemeClr val="bg1"/>
                </a:solidFill>
                <a:latin typeface="微软雅黑" panose="020B0503020204020204" pitchFamily="34" charset="-122"/>
                <a:ea typeface="微软雅黑" panose="020B0503020204020204" pitchFamily="34" charset="-122"/>
                <a:sym typeface="+mn-ea"/>
              </a:rPr>
              <a:t>控制、多线程、并发；反应堆</a:t>
            </a:r>
          </a:p>
        </p:txBody>
      </p:sp>
      <p:pic>
        <p:nvPicPr>
          <p:cNvPr id="5" name="图片 4"/>
          <p:cNvPicPr>
            <a:picLocks noChangeAspect="1"/>
          </p:cNvPicPr>
          <p:nvPr/>
        </p:nvPicPr>
        <p:blipFill>
          <a:blip r:embed="rId2"/>
          <a:stretch>
            <a:fillRect/>
          </a:stretch>
        </p:blipFill>
        <p:spPr>
          <a:xfrm>
            <a:off x="5888355" y="1802765"/>
            <a:ext cx="3138170" cy="1863090"/>
          </a:xfrm>
          <a:prstGeom prst="rect">
            <a:avLst/>
          </a:prstGeom>
        </p:spPr>
      </p:pic>
      <p:pic>
        <p:nvPicPr>
          <p:cNvPr id="7" name="图片 6"/>
          <p:cNvPicPr>
            <a:picLocks noChangeAspect="1"/>
          </p:cNvPicPr>
          <p:nvPr/>
        </p:nvPicPr>
        <p:blipFill>
          <a:blip r:embed="rId3"/>
          <a:stretch>
            <a:fillRect/>
          </a:stretch>
        </p:blipFill>
        <p:spPr>
          <a:xfrm>
            <a:off x="2013892" y="1802765"/>
            <a:ext cx="2747010" cy="1951355"/>
          </a:xfrm>
          <a:prstGeom prst="rect">
            <a:avLst/>
          </a:prstGeom>
        </p:spPr>
      </p:pic>
      <p:sp>
        <p:nvSpPr>
          <p:cNvPr id="10" name="文本框 9"/>
          <p:cNvSpPr txBox="1"/>
          <p:nvPr/>
        </p:nvSpPr>
        <p:spPr>
          <a:xfrm>
            <a:off x="1857201" y="1148080"/>
            <a:ext cx="3060391" cy="369332"/>
          </a:xfrm>
          <a:prstGeom prst="rect">
            <a:avLst/>
          </a:prstGeom>
          <a:noFill/>
        </p:spPr>
        <p:txBody>
          <a:bodyPr wrap="square" rtlCol="0">
            <a:spAutoFit/>
          </a:bodyPr>
          <a:lstStyle/>
          <a:p>
            <a:r>
              <a:rPr lang="en-US" altLang="zh-CN"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EventLoop</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维护了</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Selector</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99568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核心组件</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文本框 8"/>
          <p:cNvSpPr txBox="1"/>
          <p:nvPr/>
        </p:nvSpPr>
        <p:spPr>
          <a:xfrm>
            <a:off x="1410335" y="170180"/>
            <a:ext cx="4557395" cy="368300"/>
          </a:xfrm>
          <a:prstGeom prst="rect">
            <a:avLst/>
          </a:prstGeom>
          <a:noFill/>
        </p:spPr>
        <p:txBody>
          <a:bodyPr wrap="square" rtlCol="0">
            <a:spAutoFit/>
          </a:bodyPr>
          <a:lstStyle/>
          <a:p>
            <a:r>
              <a:rPr lang="en-US" altLang="zh-CN" dirty="0" err="1">
                <a:solidFill>
                  <a:srgbClr val="FFC000"/>
                </a:solidFill>
                <a:sym typeface="+mn-ea"/>
              </a:rPr>
              <a:t>EventLoop</a:t>
            </a:r>
            <a:r>
              <a:rPr lang="zh-CN" altLang="en-US" dirty="0">
                <a:solidFill>
                  <a:srgbClr val="FFC000"/>
                </a:solidFill>
                <a:sym typeface="+mn-ea"/>
              </a:rPr>
              <a:t>、</a:t>
            </a:r>
            <a:r>
              <a:rPr lang="en-US" altLang="zh-CN" dirty="0" err="1">
                <a:solidFill>
                  <a:srgbClr val="FFC000"/>
                </a:solidFill>
                <a:sym typeface="+mn-ea"/>
              </a:rPr>
              <a:t>EventLoopGroup</a:t>
            </a:r>
            <a:endParaRPr lang="en-US" altLang="zh-CN" dirty="0">
              <a:solidFill>
                <a:srgbClr val="FFC000"/>
              </a:solidFill>
              <a:sym typeface="+mn-ea"/>
            </a:endParaRPr>
          </a:p>
        </p:txBody>
      </p:sp>
      <p:sp>
        <p:nvSpPr>
          <p:cNvPr id="6" name="文本框 5"/>
          <p:cNvSpPr txBox="1"/>
          <p:nvPr/>
        </p:nvSpPr>
        <p:spPr>
          <a:xfrm>
            <a:off x="217170" y="4801870"/>
            <a:ext cx="8456295" cy="1322070"/>
          </a:xfrm>
          <a:prstGeom prst="rect">
            <a:avLst/>
          </a:prstGeom>
          <a:noFill/>
          <a:ln>
            <a:solidFill>
              <a:schemeClr val="tx2">
                <a:lumMod val="20000"/>
                <a:lumOff val="80000"/>
              </a:schemeClr>
            </a:solidFill>
          </a:ln>
        </p:spPr>
        <p:txBody>
          <a:bodyPr wrap="square" rtlCol="0">
            <a:spAutoFit/>
          </a:bodyPr>
          <a:lstStyle/>
          <a:p>
            <a:pPr marL="742950" lvl="1" indent="-285750">
              <a:buClr>
                <a:srgbClr val="FFC000"/>
              </a:buClr>
              <a:buFont typeface="Wingdings" panose="05000000000000000000" charset="0"/>
              <a:buChar char="l"/>
            </a:pPr>
            <a:r>
              <a:rPr lang="zh-CN" altLang="en-US" sz="1600" dirty="0">
                <a:solidFill>
                  <a:schemeClr val="bg1"/>
                </a:solidFill>
                <a:sym typeface="+mn-ea"/>
              </a:rPr>
              <a:t>一个</a:t>
            </a:r>
            <a:r>
              <a:rPr lang="en-US" altLang="zh-CN" sz="1600" dirty="0" err="1">
                <a:solidFill>
                  <a:schemeClr val="bg1"/>
                </a:solidFill>
                <a:sym typeface="+mn-ea"/>
              </a:rPr>
              <a:t>EventLoopGroup</a:t>
            </a:r>
            <a:r>
              <a:rPr lang="en-US" altLang="zh-CN" sz="1600" dirty="0">
                <a:solidFill>
                  <a:schemeClr val="bg1"/>
                </a:solidFill>
                <a:sym typeface="+mn-ea"/>
              </a:rPr>
              <a:t> </a:t>
            </a:r>
            <a:r>
              <a:rPr lang="zh-CN" altLang="en-US" sz="1600" dirty="0">
                <a:solidFill>
                  <a:schemeClr val="bg1"/>
                </a:solidFill>
                <a:sym typeface="+mn-ea"/>
              </a:rPr>
              <a:t>包含一个或者多个</a:t>
            </a:r>
            <a:r>
              <a:rPr lang="en-US" altLang="zh-CN" sz="1600" dirty="0" err="1">
                <a:solidFill>
                  <a:schemeClr val="bg1"/>
                </a:solidFill>
                <a:sym typeface="+mn-ea"/>
              </a:rPr>
              <a:t>EventLoop</a:t>
            </a:r>
            <a:r>
              <a:rPr lang="zh-CN" altLang="en-US" sz="1600" dirty="0">
                <a:solidFill>
                  <a:schemeClr val="bg1"/>
                </a:solidFill>
                <a:sym typeface="+mn-ea"/>
              </a:rPr>
              <a:t>；</a:t>
            </a:r>
            <a:endParaRPr lang="zh-CN" altLang="en-US" sz="1600" dirty="0">
              <a:solidFill>
                <a:schemeClr val="bg1"/>
              </a:solidFill>
            </a:endParaRPr>
          </a:p>
          <a:p>
            <a:pPr marL="742950" lvl="1" indent="-285750">
              <a:buClr>
                <a:srgbClr val="FFC000"/>
              </a:buClr>
              <a:buFont typeface="Wingdings" panose="05000000000000000000" charset="0"/>
              <a:buChar char="l"/>
            </a:pPr>
            <a:r>
              <a:rPr lang="zh-CN" altLang="en-US" sz="1600" dirty="0">
                <a:solidFill>
                  <a:schemeClr val="bg1"/>
                </a:solidFill>
                <a:sym typeface="+mn-ea"/>
              </a:rPr>
              <a:t>一个</a:t>
            </a:r>
            <a:r>
              <a:rPr lang="en-US" altLang="zh-CN" sz="1600" dirty="0" err="1">
                <a:solidFill>
                  <a:schemeClr val="bg1"/>
                </a:solidFill>
                <a:sym typeface="+mn-ea"/>
              </a:rPr>
              <a:t>EventLoop</a:t>
            </a:r>
            <a:r>
              <a:rPr lang="en-US" altLang="zh-CN" sz="1600" dirty="0">
                <a:solidFill>
                  <a:schemeClr val="bg1"/>
                </a:solidFill>
                <a:sym typeface="+mn-ea"/>
              </a:rPr>
              <a:t> </a:t>
            </a:r>
            <a:r>
              <a:rPr lang="zh-CN" altLang="en-US" sz="1600" dirty="0">
                <a:solidFill>
                  <a:schemeClr val="bg1"/>
                </a:solidFill>
                <a:sym typeface="+mn-ea"/>
              </a:rPr>
              <a:t>在它的生命周期内只和一个</a:t>
            </a:r>
            <a:r>
              <a:rPr lang="en-US" altLang="zh-CN" sz="1600" dirty="0">
                <a:solidFill>
                  <a:schemeClr val="bg1"/>
                </a:solidFill>
                <a:sym typeface="+mn-ea"/>
              </a:rPr>
              <a:t>Thread </a:t>
            </a:r>
            <a:r>
              <a:rPr lang="zh-CN" altLang="en-US" sz="1600" dirty="0">
                <a:solidFill>
                  <a:schemeClr val="bg1"/>
                </a:solidFill>
                <a:sym typeface="+mn-ea"/>
              </a:rPr>
              <a:t>绑定；</a:t>
            </a:r>
            <a:endParaRPr lang="zh-CN" altLang="en-US" sz="1600" dirty="0">
              <a:solidFill>
                <a:schemeClr val="bg1"/>
              </a:solidFill>
            </a:endParaRPr>
          </a:p>
          <a:p>
            <a:pPr marL="742950" lvl="1" indent="-285750">
              <a:buClr>
                <a:srgbClr val="FFC000"/>
              </a:buClr>
              <a:buFont typeface="Wingdings" panose="05000000000000000000" charset="0"/>
              <a:buChar char="l"/>
            </a:pPr>
            <a:r>
              <a:rPr lang="zh-CN" altLang="en-US" sz="1600" dirty="0">
                <a:solidFill>
                  <a:schemeClr val="bg1"/>
                </a:solidFill>
                <a:sym typeface="+mn-ea"/>
              </a:rPr>
              <a:t>所有由</a:t>
            </a:r>
            <a:r>
              <a:rPr lang="en-US" altLang="zh-CN" sz="1600" dirty="0" err="1">
                <a:solidFill>
                  <a:schemeClr val="bg1"/>
                </a:solidFill>
                <a:sym typeface="+mn-ea"/>
              </a:rPr>
              <a:t>EventLoop</a:t>
            </a:r>
            <a:r>
              <a:rPr lang="en-US" altLang="zh-CN" sz="1600" dirty="0">
                <a:solidFill>
                  <a:schemeClr val="bg1"/>
                </a:solidFill>
                <a:sym typeface="+mn-ea"/>
              </a:rPr>
              <a:t> </a:t>
            </a:r>
            <a:r>
              <a:rPr lang="zh-CN" altLang="en-US" sz="1600" dirty="0">
                <a:solidFill>
                  <a:schemeClr val="bg1"/>
                </a:solidFill>
                <a:sym typeface="+mn-ea"/>
              </a:rPr>
              <a:t>处理的</a:t>
            </a:r>
            <a:r>
              <a:rPr lang="en-US" altLang="zh-CN" sz="1600" dirty="0">
                <a:solidFill>
                  <a:schemeClr val="bg1"/>
                </a:solidFill>
                <a:sym typeface="+mn-ea"/>
              </a:rPr>
              <a:t>I/O </a:t>
            </a:r>
            <a:r>
              <a:rPr lang="zh-CN" altLang="en-US" sz="1600" dirty="0">
                <a:solidFill>
                  <a:schemeClr val="bg1"/>
                </a:solidFill>
                <a:sym typeface="+mn-ea"/>
              </a:rPr>
              <a:t>事件都将在它专有的</a:t>
            </a:r>
            <a:r>
              <a:rPr lang="en-US" altLang="zh-CN" sz="1600" dirty="0">
                <a:solidFill>
                  <a:schemeClr val="bg1"/>
                </a:solidFill>
                <a:sym typeface="+mn-ea"/>
              </a:rPr>
              <a:t>Thread </a:t>
            </a:r>
            <a:r>
              <a:rPr lang="zh-CN" altLang="en-US" sz="1600" dirty="0">
                <a:solidFill>
                  <a:schemeClr val="bg1"/>
                </a:solidFill>
                <a:sym typeface="+mn-ea"/>
              </a:rPr>
              <a:t>上被处理；</a:t>
            </a:r>
            <a:endParaRPr lang="zh-CN" altLang="en-US" sz="1600" dirty="0">
              <a:solidFill>
                <a:schemeClr val="bg1"/>
              </a:solidFill>
            </a:endParaRPr>
          </a:p>
          <a:p>
            <a:pPr marL="742950" lvl="1" indent="-285750">
              <a:buClr>
                <a:srgbClr val="FFC000"/>
              </a:buClr>
              <a:buFont typeface="Wingdings" panose="05000000000000000000" charset="0"/>
              <a:buChar char="l"/>
            </a:pPr>
            <a:r>
              <a:rPr lang="zh-CN" altLang="en-US" sz="1600" dirty="0">
                <a:solidFill>
                  <a:schemeClr val="bg1"/>
                </a:solidFill>
                <a:sym typeface="+mn-ea"/>
              </a:rPr>
              <a:t>一个</a:t>
            </a:r>
            <a:r>
              <a:rPr lang="en-US" altLang="zh-CN" sz="1600" dirty="0">
                <a:solidFill>
                  <a:schemeClr val="bg1"/>
                </a:solidFill>
                <a:sym typeface="+mn-ea"/>
              </a:rPr>
              <a:t>Channel </a:t>
            </a:r>
            <a:r>
              <a:rPr lang="zh-CN" altLang="en-US" sz="1600" dirty="0">
                <a:solidFill>
                  <a:schemeClr val="bg1"/>
                </a:solidFill>
                <a:sym typeface="+mn-ea"/>
              </a:rPr>
              <a:t>在它的生命周期内只注册于一个</a:t>
            </a:r>
            <a:r>
              <a:rPr lang="en-US" altLang="zh-CN" sz="1600" dirty="0" err="1">
                <a:solidFill>
                  <a:schemeClr val="bg1"/>
                </a:solidFill>
                <a:sym typeface="+mn-ea"/>
              </a:rPr>
              <a:t>EventLoop</a:t>
            </a:r>
            <a:r>
              <a:rPr lang="zh-CN" altLang="en-US" sz="1600" dirty="0">
                <a:solidFill>
                  <a:schemeClr val="bg1"/>
                </a:solidFill>
                <a:sym typeface="+mn-ea"/>
              </a:rPr>
              <a:t>；</a:t>
            </a:r>
            <a:endParaRPr lang="zh-CN" altLang="en-US" sz="1600" dirty="0">
              <a:solidFill>
                <a:schemeClr val="bg1"/>
              </a:solidFill>
            </a:endParaRPr>
          </a:p>
          <a:p>
            <a:pPr marL="742950" lvl="1" indent="-285750">
              <a:buClr>
                <a:srgbClr val="FFC000"/>
              </a:buClr>
              <a:buFont typeface="Wingdings" panose="05000000000000000000" charset="0"/>
              <a:buChar char="l"/>
            </a:pPr>
            <a:r>
              <a:rPr lang="zh-CN" altLang="en-US" sz="1600" dirty="0">
                <a:solidFill>
                  <a:schemeClr val="bg1"/>
                </a:solidFill>
                <a:sym typeface="+mn-ea"/>
              </a:rPr>
              <a:t>一个</a:t>
            </a:r>
            <a:r>
              <a:rPr lang="en-US" altLang="zh-CN" sz="1600" dirty="0" err="1">
                <a:solidFill>
                  <a:schemeClr val="bg1"/>
                </a:solidFill>
                <a:sym typeface="+mn-ea"/>
              </a:rPr>
              <a:t>EventLoop</a:t>
            </a:r>
            <a:r>
              <a:rPr lang="en-US" altLang="zh-CN" sz="1600" dirty="0">
                <a:solidFill>
                  <a:schemeClr val="bg1"/>
                </a:solidFill>
                <a:sym typeface="+mn-ea"/>
              </a:rPr>
              <a:t> </a:t>
            </a:r>
            <a:r>
              <a:rPr lang="zh-CN" altLang="en-US" sz="1600" dirty="0">
                <a:solidFill>
                  <a:schemeClr val="bg1"/>
                </a:solidFill>
                <a:sym typeface="+mn-ea"/>
              </a:rPr>
              <a:t>可能会被分配给一个或多个</a:t>
            </a:r>
            <a:r>
              <a:rPr lang="en-US" altLang="zh-CN" sz="1600" dirty="0">
                <a:solidFill>
                  <a:schemeClr val="bg1"/>
                </a:solidFill>
                <a:sym typeface="+mn-ea"/>
              </a:rPr>
              <a:t>Channel</a:t>
            </a:r>
            <a:r>
              <a:rPr lang="zh-CN" altLang="en-US" sz="1600" dirty="0">
                <a:solidFill>
                  <a:schemeClr val="bg1"/>
                </a:solidFill>
                <a:sym typeface="+mn-ea"/>
              </a:rPr>
              <a:t>。</a:t>
            </a:r>
          </a:p>
        </p:txBody>
      </p:sp>
      <p:pic>
        <p:nvPicPr>
          <p:cNvPr id="1027" name="Picture 3"/>
          <p:cNvPicPr>
            <a:picLocks noChangeAspect="1" noChangeArrowheads="1"/>
          </p:cNvPicPr>
          <p:nvPr/>
        </p:nvPicPr>
        <p:blipFill>
          <a:blip r:embed="rId2" cstate="print"/>
          <a:srcRect/>
          <a:stretch>
            <a:fillRect/>
          </a:stretch>
        </p:blipFill>
        <p:spPr bwMode="auto">
          <a:xfrm>
            <a:off x="217170" y="1941830"/>
            <a:ext cx="5214620" cy="259651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5697220" y="1942465"/>
            <a:ext cx="5665470" cy="2595880"/>
          </a:xfrm>
          <a:prstGeom prst="rect">
            <a:avLst/>
          </a:prstGeom>
          <a:noFill/>
          <a:ln w="9525">
            <a:noFill/>
            <a:miter lim="800000"/>
            <a:headEnd/>
            <a:tailEnd/>
          </a:ln>
          <a:effectLst/>
        </p:spPr>
      </p:pic>
      <p:sp>
        <p:nvSpPr>
          <p:cNvPr id="5" name="文本框 4"/>
          <p:cNvSpPr txBox="1"/>
          <p:nvPr/>
        </p:nvSpPr>
        <p:spPr>
          <a:xfrm>
            <a:off x="316865" y="1063625"/>
            <a:ext cx="2197735" cy="368300"/>
          </a:xfrm>
          <a:prstGeom prst="rect">
            <a:avLst/>
          </a:prstGeom>
          <a:noFill/>
        </p:spPr>
        <p:txBody>
          <a:bodyPr wrap="none" rtlCol="0" anchor="t">
            <a:spAutoFit/>
          </a:bodyPr>
          <a:lstStyle/>
          <a:p>
            <a:r>
              <a:rPr lang="en-US" altLang="zh-CN" dirty="0" err="1">
                <a:solidFill>
                  <a:srgbClr val="FF0000"/>
                </a:solidFill>
                <a:sym typeface="+mn-ea"/>
              </a:rPr>
              <a:t>EventLoop</a:t>
            </a:r>
            <a:r>
              <a:rPr lang="en-US" altLang="zh-CN" dirty="0">
                <a:solidFill>
                  <a:srgbClr val="FF0000"/>
                </a:solidFill>
                <a:sym typeface="+mn-ea"/>
              </a:rPr>
              <a:t> </a:t>
            </a:r>
            <a:r>
              <a:rPr lang="en-US" altLang="zh-CN" dirty="0">
                <a:solidFill>
                  <a:schemeClr val="bg1"/>
                </a:solidFill>
                <a:sym typeface="+mn-ea"/>
              </a:rPr>
              <a:t>-&gt; Selector</a:t>
            </a:r>
          </a:p>
        </p:txBody>
      </p:sp>
      <p:sp>
        <p:nvSpPr>
          <p:cNvPr id="7" name="文本框 6"/>
          <p:cNvSpPr txBox="1"/>
          <p:nvPr/>
        </p:nvSpPr>
        <p:spPr>
          <a:xfrm>
            <a:off x="2915285" y="1062990"/>
            <a:ext cx="5158105" cy="368300"/>
          </a:xfrm>
          <a:prstGeom prst="rect">
            <a:avLst/>
          </a:prstGeom>
          <a:noFill/>
        </p:spPr>
        <p:txBody>
          <a:bodyPr wrap="square" rtlCol="0">
            <a:spAutoFit/>
          </a:bodyPr>
          <a:lstStyle/>
          <a:p>
            <a:r>
              <a:rPr lang="en-US" altLang="zh-CN" dirty="0" err="1">
                <a:solidFill>
                  <a:srgbClr val="FF0000"/>
                </a:solidFill>
                <a:sym typeface="+mn-ea"/>
              </a:rPr>
              <a:t>EventLoopGroup</a:t>
            </a:r>
            <a:r>
              <a:rPr lang="en-US" altLang="zh-CN" dirty="0">
                <a:solidFill>
                  <a:srgbClr val="FF0000"/>
                </a:solidFill>
                <a:sym typeface="+mn-ea"/>
              </a:rPr>
              <a:t> </a:t>
            </a:r>
            <a:r>
              <a:rPr lang="en-US" altLang="zh-CN" dirty="0">
                <a:solidFill>
                  <a:schemeClr val="bg1"/>
                </a:solidFill>
                <a:sym typeface="+mn-ea"/>
              </a:rPr>
              <a:t>-&gt; </a:t>
            </a:r>
            <a:r>
              <a:rPr lang="zh-CN" altLang="en-US" dirty="0">
                <a:solidFill>
                  <a:schemeClr val="bg1"/>
                </a:solidFill>
                <a:latin typeface="微软雅黑" panose="020B0503020204020204" pitchFamily="34" charset="-122"/>
                <a:ea typeface="微软雅黑" panose="020B0503020204020204" pitchFamily="34" charset="-122"/>
                <a:sym typeface="+mn-ea"/>
              </a:rPr>
              <a:t>线程组，并发控制，任务处理</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99568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核心组件</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254365" y="5259705"/>
            <a:ext cx="551815" cy="54864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文本框 8"/>
          <p:cNvSpPr txBox="1"/>
          <p:nvPr/>
        </p:nvSpPr>
        <p:spPr>
          <a:xfrm>
            <a:off x="483235" y="833755"/>
            <a:ext cx="4557395" cy="368300"/>
          </a:xfrm>
          <a:prstGeom prst="rect">
            <a:avLst/>
          </a:prstGeom>
          <a:noFill/>
        </p:spPr>
        <p:txBody>
          <a:bodyPr wrap="square" rtlCol="0">
            <a:spAutoFit/>
          </a:bodyPr>
          <a:lstStyle/>
          <a:p>
            <a:r>
              <a:rPr lang="en-US" altLang="zh-CN" dirty="0">
                <a:solidFill>
                  <a:schemeClr val="bg1"/>
                </a:solidFill>
                <a:sym typeface="+mn-ea"/>
              </a:rPr>
              <a:t>2</a:t>
            </a:r>
            <a:r>
              <a:rPr lang="zh-CN" altLang="en-US" dirty="0">
                <a:solidFill>
                  <a:schemeClr val="bg1"/>
                </a:solidFill>
                <a:sym typeface="+mn-ea"/>
              </a:rPr>
              <a:t>、事件和</a:t>
            </a:r>
            <a:r>
              <a:rPr lang="en-US" altLang="zh-CN" dirty="0" err="1">
                <a:solidFill>
                  <a:schemeClr val="bg1"/>
                </a:solidFill>
                <a:sym typeface="+mn-ea"/>
              </a:rPr>
              <a:t>ChannelHandler</a:t>
            </a:r>
            <a:endParaRPr lang="en-US" altLang="zh-CN" dirty="0">
              <a:solidFill>
                <a:schemeClr val="bg1"/>
              </a:solidFill>
              <a:sym typeface="+mn-ea"/>
            </a:endParaRPr>
          </a:p>
        </p:txBody>
      </p:sp>
      <p:pic>
        <p:nvPicPr>
          <p:cNvPr id="13" name="图片 12"/>
          <p:cNvPicPr>
            <a:picLocks noChangeAspect="1"/>
          </p:cNvPicPr>
          <p:nvPr/>
        </p:nvPicPr>
        <p:blipFill>
          <a:blip r:embed="rId2"/>
          <a:stretch>
            <a:fillRect/>
          </a:stretch>
        </p:blipFill>
        <p:spPr>
          <a:xfrm>
            <a:off x="707390" y="1316355"/>
            <a:ext cx="8294370" cy="3180715"/>
          </a:xfrm>
          <a:prstGeom prst="rect">
            <a:avLst/>
          </a:prstGeom>
        </p:spPr>
      </p:pic>
      <p:sp>
        <p:nvSpPr>
          <p:cNvPr id="5" name="文本框 4"/>
          <p:cNvSpPr txBox="1"/>
          <p:nvPr/>
        </p:nvSpPr>
        <p:spPr>
          <a:xfrm>
            <a:off x="707390" y="4858385"/>
            <a:ext cx="7233920" cy="953135"/>
          </a:xfrm>
          <a:prstGeom prst="rect">
            <a:avLst/>
          </a:prstGeom>
          <a:noFill/>
        </p:spPr>
        <p:txBody>
          <a:bodyPr wrap="square" rtlCol="0" anchor="t">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应用程序开发人员的角度来看，</a:t>
            </a:r>
            <a:r>
              <a:rPr lang="en-US" altLang="zh-CN" sz="1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Netty</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的主要组件是</a:t>
            </a:r>
            <a:r>
              <a:rPr lang="en-US" altLang="zh-CN" sz="1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ChannelHandler</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它充当了所有处理入站和出站数据的应用程序逻辑的地方。</a:t>
            </a:r>
          </a:p>
          <a:p>
            <a:r>
              <a:rPr lang="en-US" altLang="zh-CN" sz="1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Netty</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以适配器类的形式提供了大量默认的</a:t>
            </a:r>
            <a:r>
              <a:rPr lang="en-US" altLang="zh-CN" sz="14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ChannelHandler</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实现，</a:t>
            </a:r>
          </a:p>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帮我们简化应用程序处理逻辑的开发过程</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232791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更多组件</a:t>
            </a:r>
            <a:r>
              <a:rPr lang="zh-CN" altLang="en-US" sz="1600">
                <a:solidFill>
                  <a:srgbClr val="FFC000"/>
                </a:solidFill>
                <a:sym typeface="+mn-ea"/>
              </a:rPr>
              <a:t>ChannelPipeline</a:t>
            </a:r>
            <a:endPar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419100" y="952500"/>
            <a:ext cx="11376660" cy="485140"/>
          </a:xfrm>
          <a:prstGeom prst="rect">
            <a:avLst/>
          </a:prstGeom>
          <a:noFill/>
        </p:spPr>
        <p:txBody>
          <a:bodyPr wrap="square" rtlCol="0" anchor="t">
            <a:spAutoFit/>
          </a:bodyPr>
          <a:lstStyle/>
          <a:p>
            <a:pPr marL="742950" lvl="1" indent="-285750" algn="l" eaLnBrk="0" hangingPunct="0">
              <a:lnSpc>
                <a:spcPct val="160000"/>
              </a:lnSpc>
              <a:buClr>
                <a:srgbClr val="FFC000"/>
              </a:buClr>
            </a:pPr>
            <a:r>
              <a:rPr lang="en-US" altLang="zh-CN" sz="1600" b="1" dirty="0">
                <a:solidFill>
                  <a:schemeClr val="bg1"/>
                </a:solidFill>
                <a:latin typeface="等线" panose="02010600030101010101" charset="-122"/>
                <a:ea typeface="等线" panose="02010600030101010101" charset="-122"/>
                <a:cs typeface="等线" panose="02010600030101010101" charset="-122"/>
                <a:sym typeface="+mn-ea"/>
              </a:rPr>
              <a:t>      </a:t>
            </a:r>
            <a:r>
              <a:rPr lang="en-US" altLang="zh-CN" sz="1600" b="1" dirty="0" err="1">
                <a:solidFill>
                  <a:schemeClr val="bg1"/>
                </a:solidFill>
                <a:latin typeface="等线" panose="02010600030101010101" charset="-122"/>
                <a:ea typeface="等线" panose="02010600030101010101" charset="-122"/>
                <a:cs typeface="等线" panose="02010600030101010101" charset="-122"/>
                <a:sym typeface="+mn-ea"/>
              </a:rPr>
              <a:t>ChannelPipeline</a:t>
            </a:r>
            <a:r>
              <a:rPr lang="en-US" altLang="zh-CN" sz="1600" dirty="0">
                <a:solidFill>
                  <a:schemeClr val="bg1"/>
                </a:solidFill>
                <a:latin typeface="等线" panose="02010600030101010101" charset="-122"/>
                <a:ea typeface="等线" panose="02010600030101010101" charset="-122"/>
                <a:cs typeface="等线" panose="02010600030101010101" charset="-122"/>
                <a:sym typeface="+mn-ea"/>
              </a:rPr>
              <a:t> </a:t>
            </a:r>
            <a:r>
              <a:rPr lang="zh-CN" altLang="en-US" sz="1600" dirty="0">
                <a:solidFill>
                  <a:schemeClr val="bg1"/>
                </a:solidFill>
                <a:latin typeface="等线" panose="02010600030101010101" charset="-122"/>
                <a:ea typeface="等线" panose="02010600030101010101" charset="-122"/>
                <a:cs typeface="等线" panose="02010600030101010101" charset="-122"/>
                <a:sym typeface="+mn-ea"/>
              </a:rPr>
              <a:t>提供了</a:t>
            </a:r>
            <a:r>
              <a:rPr lang="en-US" altLang="zh-CN" sz="1600" dirty="0" err="1">
                <a:solidFill>
                  <a:schemeClr val="bg1"/>
                </a:solidFill>
                <a:latin typeface="等线" panose="02010600030101010101" charset="-122"/>
                <a:ea typeface="等线" panose="02010600030101010101" charset="-122"/>
                <a:cs typeface="等线" panose="02010600030101010101" charset="-122"/>
                <a:sym typeface="+mn-ea"/>
              </a:rPr>
              <a:t>ChannelHandler</a:t>
            </a:r>
            <a:r>
              <a:rPr lang="en-US" altLang="zh-CN" sz="1600" dirty="0">
                <a:solidFill>
                  <a:schemeClr val="bg1"/>
                </a:solidFill>
                <a:latin typeface="等线" panose="02010600030101010101" charset="-122"/>
                <a:ea typeface="等线" panose="02010600030101010101" charset="-122"/>
                <a:cs typeface="等线" panose="02010600030101010101" charset="-122"/>
                <a:sym typeface="+mn-ea"/>
              </a:rPr>
              <a:t> </a:t>
            </a:r>
            <a:r>
              <a:rPr lang="zh-CN" altLang="en-US" sz="1600" dirty="0">
                <a:solidFill>
                  <a:schemeClr val="bg1"/>
                </a:solidFill>
                <a:latin typeface="等线" panose="02010600030101010101" charset="-122"/>
                <a:ea typeface="等线" panose="02010600030101010101" charset="-122"/>
                <a:cs typeface="等线" panose="02010600030101010101" charset="-122"/>
                <a:sym typeface="+mn-ea"/>
              </a:rPr>
              <a:t>链的容器，并定义了用于在该链上传播入站和出站事件流的</a:t>
            </a:r>
            <a:r>
              <a:rPr lang="en-US" altLang="zh-CN" sz="1600" dirty="0">
                <a:solidFill>
                  <a:schemeClr val="bg1"/>
                </a:solidFill>
                <a:latin typeface="等线" panose="02010600030101010101" charset="-122"/>
                <a:ea typeface="等线" panose="02010600030101010101" charset="-122"/>
                <a:cs typeface="等线" panose="02010600030101010101" charset="-122"/>
                <a:sym typeface="+mn-ea"/>
              </a:rPr>
              <a:t>API</a:t>
            </a:r>
            <a:r>
              <a:rPr lang="zh-CN" altLang="en-US" sz="1600" dirty="0">
                <a:solidFill>
                  <a:schemeClr val="bg1"/>
                </a:solidFill>
                <a:latin typeface="等线" panose="02010600030101010101" charset="-122"/>
                <a:ea typeface="等线" panose="02010600030101010101" charset="-122"/>
                <a:cs typeface="等线" panose="02010600030101010101" charset="-122"/>
                <a:sym typeface="+mn-ea"/>
              </a:rPr>
              <a:t>。</a:t>
            </a:r>
          </a:p>
        </p:txBody>
      </p:sp>
      <p:sp>
        <p:nvSpPr>
          <p:cNvPr id="11" name="TextBox 10"/>
          <p:cNvSpPr txBox="1"/>
          <p:nvPr/>
        </p:nvSpPr>
        <p:spPr>
          <a:xfrm>
            <a:off x="376555" y="4926330"/>
            <a:ext cx="7856220" cy="583565"/>
          </a:xfrm>
          <a:prstGeom prst="rect">
            <a:avLst/>
          </a:prstGeom>
          <a:noFill/>
        </p:spPr>
        <p:txBody>
          <a:bodyPr wrap="none" rtlCol="0">
            <a:spAutoFit/>
          </a:bodyPr>
          <a:lstStyle/>
          <a:p>
            <a:r>
              <a:rPr lang="zh-CN" altLang="en-US" sz="1600" dirty="0">
                <a:solidFill>
                  <a:schemeClr val="bg1"/>
                </a:solidFill>
              </a:rPr>
              <a:t>将图</a:t>
            </a:r>
            <a:r>
              <a:rPr lang="en-US" altLang="zh-CN" sz="1600" dirty="0">
                <a:solidFill>
                  <a:schemeClr val="bg1"/>
                </a:solidFill>
              </a:rPr>
              <a:t> </a:t>
            </a:r>
            <a:r>
              <a:rPr lang="zh-CN" altLang="en-US" sz="1600" dirty="0">
                <a:solidFill>
                  <a:schemeClr val="bg1"/>
                </a:solidFill>
              </a:rPr>
              <a:t>中的处理器（</a:t>
            </a:r>
            <a:r>
              <a:rPr lang="en-US" altLang="zh-CN" sz="1600" dirty="0" err="1">
                <a:solidFill>
                  <a:schemeClr val="bg1"/>
                </a:solidFill>
              </a:rPr>
              <a:t>ChannelHandler</a:t>
            </a:r>
            <a:r>
              <a:rPr lang="zh-CN" altLang="en-US" sz="1600" dirty="0">
                <a:solidFill>
                  <a:schemeClr val="bg1"/>
                </a:solidFill>
              </a:rPr>
              <a:t>）从左到右进行编号，那么第一个被入站事件看到的</a:t>
            </a:r>
          </a:p>
          <a:p>
            <a:r>
              <a:rPr lang="en-US" altLang="zh-CN" sz="1600" dirty="0" err="1">
                <a:solidFill>
                  <a:schemeClr val="bg1"/>
                </a:solidFill>
              </a:rPr>
              <a:t>ChannelHandler</a:t>
            </a:r>
            <a:r>
              <a:rPr lang="en-US" altLang="zh-CN" sz="1600" dirty="0">
                <a:solidFill>
                  <a:schemeClr val="bg1"/>
                </a:solidFill>
              </a:rPr>
              <a:t> </a:t>
            </a:r>
            <a:r>
              <a:rPr lang="zh-CN" altLang="en-US" sz="1600" dirty="0">
                <a:solidFill>
                  <a:schemeClr val="bg1"/>
                </a:solidFill>
              </a:rPr>
              <a:t>将是</a:t>
            </a:r>
            <a:r>
              <a:rPr lang="en-US" altLang="zh-CN" sz="1600" dirty="0" err="1">
                <a:solidFill>
                  <a:srgbClr val="FF0000"/>
                </a:solidFill>
              </a:rPr>
              <a:t>inA</a:t>
            </a:r>
            <a:r>
              <a:rPr lang="zh-CN" altLang="en-US" sz="1600" dirty="0">
                <a:solidFill>
                  <a:schemeClr val="bg1"/>
                </a:solidFill>
              </a:rPr>
              <a:t>，而第一个被出站事件看到的</a:t>
            </a:r>
            <a:r>
              <a:rPr lang="en-US" altLang="zh-CN" sz="1600" dirty="0" err="1">
                <a:solidFill>
                  <a:schemeClr val="bg1"/>
                </a:solidFill>
              </a:rPr>
              <a:t>ChannelHandler</a:t>
            </a:r>
            <a:r>
              <a:rPr lang="en-US" altLang="zh-CN" sz="1600" dirty="0">
                <a:solidFill>
                  <a:schemeClr val="bg1"/>
                </a:solidFill>
              </a:rPr>
              <a:t> </a:t>
            </a:r>
            <a:r>
              <a:rPr lang="zh-CN" altLang="en-US" sz="1600" dirty="0">
                <a:solidFill>
                  <a:schemeClr val="bg1"/>
                </a:solidFill>
              </a:rPr>
              <a:t>将是</a:t>
            </a:r>
            <a:r>
              <a:rPr lang="en-US" altLang="zh-CN" sz="1600" dirty="0" err="1">
                <a:solidFill>
                  <a:srgbClr val="FF0000"/>
                </a:solidFill>
              </a:rPr>
              <a:t>outE</a:t>
            </a:r>
            <a:r>
              <a:rPr lang="zh-CN" altLang="en-US" sz="1600" dirty="0">
                <a:solidFill>
                  <a:schemeClr val="bg1"/>
                </a:solidFill>
              </a:rPr>
              <a:t>。</a:t>
            </a:r>
          </a:p>
        </p:txBody>
      </p:sp>
      <p:sp>
        <p:nvSpPr>
          <p:cNvPr id="6" name="文本框 5"/>
          <p:cNvSpPr txBox="1"/>
          <p:nvPr/>
        </p:nvSpPr>
        <p:spPr>
          <a:xfrm>
            <a:off x="8895080" y="1929765"/>
            <a:ext cx="2446020" cy="1753235"/>
          </a:xfrm>
          <a:prstGeom prst="rect">
            <a:avLst/>
          </a:prstGeom>
          <a:noFill/>
        </p:spPr>
        <p:txBody>
          <a:bodyPr wrap="square" rtlCol="0">
            <a:spAutoFit/>
          </a:bodyPr>
          <a:lstStyle/>
          <a:p>
            <a:r>
              <a:rPr lang="zh-CN" altLang="en-US" dirty="0">
                <a:solidFill>
                  <a:schemeClr val="bg1"/>
                </a:solidFill>
              </a:rPr>
              <a:t>pipeline().addLast(inA);</a:t>
            </a:r>
          </a:p>
          <a:p>
            <a:r>
              <a:rPr lang="zh-CN" altLang="en-US" dirty="0">
                <a:solidFill>
                  <a:schemeClr val="bg1"/>
                </a:solidFill>
              </a:rPr>
              <a:t>pipeline().addLast(inB);</a:t>
            </a:r>
          </a:p>
          <a:p>
            <a:r>
              <a:rPr lang="zh-CN" altLang="en-US" dirty="0">
                <a:solidFill>
                  <a:schemeClr val="bg1"/>
                </a:solidFill>
              </a:rPr>
              <a:t>pipeline().addLast(inC);</a:t>
            </a:r>
          </a:p>
          <a:p>
            <a:endParaRPr lang="zh-CN" altLang="en-US" dirty="0">
              <a:solidFill>
                <a:schemeClr val="bg1"/>
              </a:solidFill>
            </a:endParaRPr>
          </a:p>
          <a:p>
            <a:r>
              <a:rPr lang="zh-CN" altLang="en-US" dirty="0">
                <a:solidFill>
                  <a:schemeClr val="bg1"/>
                </a:solidFill>
              </a:rPr>
              <a:t>pipeline().addLast(outD);</a:t>
            </a:r>
          </a:p>
          <a:p>
            <a:r>
              <a:rPr lang="zh-CN" altLang="en-US" dirty="0">
                <a:solidFill>
                  <a:schemeClr val="bg1"/>
                </a:solidFill>
              </a:rPr>
              <a:t>pipeline().addLast(outE);</a:t>
            </a:r>
          </a:p>
        </p:txBody>
      </p:sp>
      <p:pic>
        <p:nvPicPr>
          <p:cNvPr id="9" name="图片 8"/>
          <p:cNvPicPr>
            <a:picLocks noChangeAspect="1"/>
          </p:cNvPicPr>
          <p:nvPr/>
        </p:nvPicPr>
        <p:blipFill>
          <a:blip r:embed="rId2"/>
          <a:stretch>
            <a:fillRect/>
          </a:stretch>
        </p:blipFill>
        <p:spPr>
          <a:xfrm>
            <a:off x="314960" y="1836420"/>
            <a:ext cx="8293735" cy="2341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99568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更多组件</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438150" y="629285"/>
            <a:ext cx="3088005" cy="368300"/>
          </a:xfrm>
          <a:prstGeom prst="rect">
            <a:avLst/>
          </a:prstGeom>
          <a:noFill/>
        </p:spPr>
        <p:txBody>
          <a:bodyPr wrap="square" rtlCol="0">
            <a:spAutoFit/>
          </a:bodyPr>
          <a:lstStyle/>
          <a:p>
            <a:r>
              <a:rPr lang="en-US" altLang="zh-CN" dirty="0">
                <a:solidFill>
                  <a:schemeClr val="bg1"/>
                </a:solidFill>
              </a:rPr>
              <a:t>2</a:t>
            </a:r>
            <a:r>
              <a:rPr lang="zh-CN" altLang="en-US" dirty="0">
                <a:solidFill>
                  <a:schemeClr val="bg1"/>
                </a:solidFill>
              </a:rPr>
              <a:t>、ChannelHandlerContext</a:t>
            </a:r>
          </a:p>
        </p:txBody>
      </p:sp>
      <p:sp>
        <p:nvSpPr>
          <p:cNvPr id="5" name="文本框 4"/>
          <p:cNvSpPr txBox="1"/>
          <p:nvPr/>
        </p:nvSpPr>
        <p:spPr>
          <a:xfrm>
            <a:off x="-121920" y="1103630"/>
            <a:ext cx="9643110" cy="681355"/>
          </a:xfrm>
          <a:prstGeom prst="rect">
            <a:avLst/>
          </a:prstGeom>
          <a:noFill/>
        </p:spPr>
        <p:txBody>
          <a:bodyPr wrap="square" rtlCol="0" anchor="t">
            <a:spAutoFit/>
          </a:bodyPr>
          <a:lstStyle/>
          <a:p>
            <a:pPr marL="742950" lvl="1" indent="-285750" algn="l" eaLnBrk="0" hangingPunct="0">
              <a:lnSpc>
                <a:spcPct val="120000"/>
              </a:lnSpc>
              <a:buClr>
                <a:srgbClr val="FFC000"/>
              </a:buClr>
            </a:pPr>
            <a:r>
              <a:rPr lang="en-US" altLang="zh-CN" sz="1600">
                <a:solidFill>
                  <a:schemeClr val="bg1"/>
                </a:solidFill>
                <a:latin typeface="等线" panose="02010600030101010101" charset="-122"/>
                <a:ea typeface="等线" panose="02010600030101010101" charset="-122"/>
                <a:cs typeface="等线" panose="02010600030101010101" charset="-122"/>
                <a:sym typeface="+mn-ea"/>
              </a:rPr>
              <a:t>     </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当</a:t>
            </a:r>
            <a:r>
              <a:rPr lang="en-US" altLang="zh-CN" sz="1600">
                <a:solidFill>
                  <a:schemeClr val="bg1"/>
                </a:solidFill>
                <a:latin typeface="等线" panose="02010600030101010101" charset="-122"/>
                <a:ea typeface="等线" panose="02010600030101010101" charset="-122"/>
                <a:cs typeface="等线" panose="02010600030101010101" charset="-122"/>
                <a:sym typeface="+mn-ea"/>
              </a:rPr>
              <a:t>ChannelHandler </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被添加到</a:t>
            </a:r>
            <a:r>
              <a:rPr lang="en-US" altLang="zh-CN" sz="1600">
                <a:solidFill>
                  <a:schemeClr val="bg1"/>
                </a:solidFill>
                <a:latin typeface="等线" panose="02010600030101010101" charset="-122"/>
                <a:ea typeface="等线" panose="02010600030101010101" charset="-122"/>
                <a:cs typeface="等线" panose="02010600030101010101" charset="-122"/>
                <a:sym typeface="+mn-ea"/>
              </a:rPr>
              <a:t>ChannelPipeline </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时，它将会被分配一个 </a:t>
            </a:r>
            <a:r>
              <a:rPr lang="en-US" altLang="zh-CN" sz="1600" b="1">
                <a:solidFill>
                  <a:schemeClr val="bg1"/>
                </a:solidFill>
                <a:latin typeface="等线" panose="02010600030101010101" charset="-122"/>
                <a:ea typeface="等线" panose="02010600030101010101" charset="-122"/>
                <a:cs typeface="等线" panose="02010600030101010101" charset="-122"/>
                <a:sym typeface="+mn-ea"/>
              </a:rPr>
              <a:t>ChannelHandlerContext</a:t>
            </a:r>
            <a:r>
              <a:rPr lang="zh-CN" altLang="en-US" sz="1600" b="1">
                <a:solidFill>
                  <a:schemeClr val="bg1"/>
                </a:solidFill>
                <a:latin typeface="等线" panose="02010600030101010101" charset="-122"/>
                <a:ea typeface="等线" panose="02010600030101010101" charset="-122"/>
                <a:cs typeface="等线" panose="02010600030101010101" charset="-122"/>
                <a:sym typeface="+mn-ea"/>
              </a:rPr>
              <a:t>，</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其代表了</a:t>
            </a:r>
            <a:r>
              <a:rPr lang="en-US" altLang="zh-CN" sz="1600">
                <a:solidFill>
                  <a:schemeClr val="bg1"/>
                </a:solidFill>
                <a:latin typeface="等线" panose="02010600030101010101" charset="-122"/>
                <a:ea typeface="等线" panose="02010600030101010101" charset="-122"/>
                <a:cs typeface="等线" panose="02010600030101010101" charset="-122"/>
                <a:sym typeface="+mn-ea"/>
              </a:rPr>
              <a:t>ChannelHandler </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和</a:t>
            </a:r>
            <a:r>
              <a:rPr lang="en-US" altLang="zh-CN" sz="1600">
                <a:solidFill>
                  <a:schemeClr val="bg1"/>
                </a:solidFill>
                <a:latin typeface="等线" panose="02010600030101010101" charset="-122"/>
                <a:ea typeface="等线" panose="02010600030101010101" charset="-122"/>
                <a:cs typeface="等线" panose="02010600030101010101" charset="-122"/>
                <a:sym typeface="+mn-ea"/>
              </a:rPr>
              <a:t>ChannelPipeline </a:t>
            </a:r>
            <a:r>
              <a:rPr lang="zh-CN" altLang="en-US" sz="1600">
                <a:solidFill>
                  <a:schemeClr val="bg1"/>
                </a:solidFill>
                <a:latin typeface="等线" panose="02010600030101010101" charset="-122"/>
                <a:ea typeface="等线" panose="02010600030101010101" charset="-122"/>
                <a:cs typeface="等线" panose="02010600030101010101" charset="-122"/>
                <a:sym typeface="+mn-ea"/>
              </a:rPr>
              <a:t>之间的绑定。</a:t>
            </a:r>
          </a:p>
        </p:txBody>
      </p:sp>
      <p:pic>
        <p:nvPicPr>
          <p:cNvPr id="9" name="图片 8" descr="未命名文件 (1)"/>
          <p:cNvPicPr>
            <a:picLocks noChangeAspect="1"/>
          </p:cNvPicPr>
          <p:nvPr/>
        </p:nvPicPr>
        <p:blipFill>
          <a:blip r:embed="rId2"/>
          <a:stretch>
            <a:fillRect/>
          </a:stretch>
        </p:blipFill>
        <p:spPr>
          <a:xfrm>
            <a:off x="-1569720" y="1397000"/>
            <a:ext cx="10058400" cy="5354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91160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zh-CN" altLang="en-US" sz="1600" b="1">
                <a:solidFill>
                  <a:srgbClr val="FFC000"/>
                </a:solidFill>
                <a:sym typeface="+mn-ea"/>
              </a:rPr>
              <a:t>ChannelPipeline中</a:t>
            </a:r>
            <a:r>
              <a:rPr lang="en-US" altLang="zh-CN" sz="1600" b="1">
                <a:solidFill>
                  <a:srgbClr val="FFC000"/>
                </a:solidFill>
                <a:sym typeface="+mn-ea"/>
              </a:rPr>
              <a:t>channelHandler</a:t>
            </a:r>
            <a:r>
              <a:rPr lang="zh-CN" altLang="en-US" sz="1600" b="1">
                <a:solidFill>
                  <a:srgbClr val="FFC000"/>
                </a:solidFill>
                <a:sym typeface="+mn-ea"/>
              </a:rPr>
              <a:t>协作规则</a:t>
            </a:r>
          </a:p>
        </p:txBody>
      </p:sp>
      <p:cxnSp>
        <p:nvCxnSpPr>
          <p:cNvPr id="2" name="直接连接符 1"/>
          <p:cNvCxnSpPr/>
          <p:nvPr/>
        </p:nvCxnSpPr>
        <p:spPr>
          <a:xfrm>
            <a:off x="376555" y="553720"/>
            <a:ext cx="375221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528955" y="1022350"/>
            <a:ext cx="10547985" cy="1087755"/>
          </a:xfrm>
          <a:prstGeom prst="rect">
            <a:avLst/>
          </a:prstGeom>
          <a:noFill/>
        </p:spPr>
        <p:txBody>
          <a:bodyPr wrap="square" rtlCol="0" anchor="t">
            <a:spAutoFit/>
          </a:bodyPr>
          <a:lstStyle/>
          <a:p>
            <a:pPr marL="285750" indent="-285750">
              <a:lnSpc>
                <a:spcPct val="120000"/>
              </a:lnSpc>
              <a:buClr>
                <a:srgbClr val="FFC000"/>
              </a:buClr>
              <a:buFont typeface="Wingdings" panose="05000000000000000000" charset="0"/>
              <a:buChar char="u"/>
            </a:pPr>
            <a:r>
              <a:rPr lang="zh-CN" altLang="en-US" dirty="0">
                <a:solidFill>
                  <a:schemeClr val="bg1"/>
                </a:solidFill>
                <a:latin typeface="黑体" panose="02010609060101010101" charset="-122"/>
                <a:ea typeface="黑体" panose="02010609060101010101" charset="-122"/>
                <a:cs typeface="黑体" panose="02010609060101010101" charset="-122"/>
              </a:rPr>
              <a:t>1、业务执行后需要 ChannelHandlerContext</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fire</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a:t>
            </a:r>
            <a:endParaRPr lang="en-US" altLang="zh-CN" dirty="0">
              <a:solidFill>
                <a:schemeClr val="bg1"/>
              </a:solidFill>
              <a:latin typeface="黑体" panose="02010609060101010101" charset="-122"/>
              <a:ea typeface="黑体" panose="02010609060101010101" charset="-122"/>
              <a:cs typeface="黑体" panose="02010609060101010101" charset="-122"/>
              <a:sym typeface="+mn-ea"/>
            </a:endParaRPr>
          </a:p>
          <a:p>
            <a:pPr indent="0">
              <a:lnSpc>
                <a:spcPct val="120000"/>
              </a:lnSpc>
              <a:buClr>
                <a:srgbClr val="FFC000"/>
              </a:buClr>
              <a:buFont typeface="Wingdings" panose="05000000000000000000" charset="0"/>
              <a:buNone/>
            </a:pPr>
            <a:r>
              <a:rPr lang="zh-CN" altLang="en-US" dirty="0">
                <a:solidFill>
                  <a:schemeClr val="bg1"/>
                </a:solidFill>
                <a:latin typeface="黑体" panose="02010609060101010101" charset="-122"/>
                <a:ea typeface="黑体" panose="02010609060101010101" charset="-122"/>
                <a:cs typeface="黑体" panose="02010609060101010101" charset="-122"/>
              </a:rPr>
              <a:t>     或者 Channel</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chemeClr val="bg1"/>
                </a:solidFill>
                <a:latin typeface="黑体" panose="02010609060101010101" charset="-122"/>
                <a:ea typeface="黑体" panose="02010609060101010101" charset="-122"/>
                <a:cs typeface="黑体" panose="02010609060101010101" charset="-122"/>
              </a:rPr>
              <a:t>Handler</a:t>
            </a:r>
            <a:r>
              <a:rPr lang="en-US" altLang="zh-CN" dirty="0">
                <a:solidFill>
                  <a:schemeClr val="bg1"/>
                </a:solidFill>
                <a:latin typeface="黑体" panose="02010609060101010101" charset="-122"/>
                <a:ea typeface="黑体" panose="02010609060101010101" charset="-122"/>
                <a:cs typeface="黑体" panose="02010609060101010101" charset="-122"/>
              </a:rPr>
              <a:t>.</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super</a:t>
            </a:r>
            <a:r>
              <a:rPr lang="en-US" altLang="zh-CN" dirty="0">
                <a:solidFill>
                  <a:srgbClr val="FF0000"/>
                </a:solidFill>
                <a:latin typeface="黑体" panose="02010609060101010101" charset="-122"/>
                <a:ea typeface="黑体" panose="02010609060101010101" charset="-122"/>
                <a:cs typeface="黑体" panose="02010609060101010101" charset="-122"/>
                <a:sym typeface="+mn-ea"/>
              </a:rPr>
              <a:t>*()</a:t>
            </a:r>
            <a:r>
              <a:rPr lang="en-US" altLang="zh-CN" dirty="0">
                <a:solidFill>
                  <a:schemeClr val="bg1"/>
                </a:solidFill>
                <a:latin typeface="黑体" panose="02010609060101010101" charset="-122"/>
                <a:ea typeface="黑体" panose="02010609060101010101" charset="-122"/>
                <a:cs typeface="黑体" panose="02010609060101010101" charset="-122"/>
                <a:sym typeface="+mn-ea"/>
              </a:rPr>
              <a:t>,</a:t>
            </a:r>
            <a:r>
              <a:rPr lang="zh-CN" altLang="en-US" dirty="0">
                <a:solidFill>
                  <a:schemeClr val="bg1"/>
                </a:solidFill>
                <a:latin typeface="黑体" panose="02010609060101010101" charset="-122"/>
                <a:ea typeface="黑体" panose="02010609060101010101" charset="-122"/>
                <a:cs typeface="黑体" panose="02010609060101010101" charset="-122"/>
              </a:rPr>
              <a:t>否则不会传递到下一个handler</a:t>
            </a:r>
          </a:p>
          <a:p>
            <a:pPr indent="0">
              <a:lnSpc>
                <a:spcPct val="120000"/>
              </a:lnSpc>
              <a:buClr>
                <a:srgbClr val="FFC000"/>
              </a:buClr>
              <a:buFont typeface="Wingdings" panose="05000000000000000000" charset="0"/>
              <a:buNone/>
            </a:pPr>
            <a:r>
              <a:rPr lang="zh-CN" altLang="en-US" dirty="0">
                <a:solidFill>
                  <a:schemeClr val="bg1"/>
                </a:solidFill>
                <a:latin typeface="黑体" panose="02010609060101010101" charset="-122"/>
                <a:ea typeface="黑体" panose="02010609060101010101" charset="-122"/>
                <a:cs typeface="黑体" panose="02010609060101010101" charset="-122"/>
              </a:rPr>
              <a:t>     </a:t>
            </a:r>
          </a:p>
        </p:txBody>
      </p:sp>
      <p:pic>
        <p:nvPicPr>
          <p:cNvPr id="7" name="图片 6"/>
          <p:cNvPicPr>
            <a:picLocks noChangeAspect="1"/>
          </p:cNvPicPr>
          <p:nvPr/>
        </p:nvPicPr>
        <p:blipFill>
          <a:blip r:embed="rId2"/>
          <a:stretch>
            <a:fillRect/>
          </a:stretch>
        </p:blipFill>
        <p:spPr>
          <a:xfrm>
            <a:off x="528955" y="2033270"/>
            <a:ext cx="3375660" cy="3569335"/>
          </a:xfrm>
          <a:prstGeom prst="rect">
            <a:avLst/>
          </a:prstGeom>
        </p:spPr>
      </p:pic>
      <p:pic>
        <p:nvPicPr>
          <p:cNvPr id="10" name="图片 9"/>
          <p:cNvPicPr>
            <a:picLocks noChangeAspect="1"/>
          </p:cNvPicPr>
          <p:nvPr/>
        </p:nvPicPr>
        <p:blipFill>
          <a:blip r:embed="rId3"/>
          <a:stretch>
            <a:fillRect/>
          </a:stretch>
        </p:blipFill>
        <p:spPr>
          <a:xfrm>
            <a:off x="4448175" y="2033270"/>
            <a:ext cx="5829935" cy="1219200"/>
          </a:xfrm>
          <a:prstGeom prst="rect">
            <a:avLst/>
          </a:prstGeom>
        </p:spPr>
      </p:pic>
      <p:pic>
        <p:nvPicPr>
          <p:cNvPr id="11" name="图片 10"/>
          <p:cNvPicPr>
            <a:picLocks noChangeAspect="1"/>
          </p:cNvPicPr>
          <p:nvPr/>
        </p:nvPicPr>
        <p:blipFill>
          <a:blip r:embed="rId4"/>
          <a:stretch>
            <a:fillRect/>
          </a:stretch>
        </p:blipFill>
        <p:spPr>
          <a:xfrm>
            <a:off x="4448175" y="3425825"/>
            <a:ext cx="5829935" cy="1370965"/>
          </a:xfrm>
          <a:prstGeom prst="rect">
            <a:avLst/>
          </a:prstGeom>
        </p:spPr>
      </p:pic>
      <p:sp>
        <p:nvSpPr>
          <p:cNvPr id="184" name=" 184"/>
          <p:cNvSpPr/>
          <p:nvPr/>
        </p:nvSpPr>
        <p:spPr>
          <a:xfrm>
            <a:off x="6121400" y="5310505"/>
            <a:ext cx="160655" cy="143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 184"/>
          <p:cNvSpPr/>
          <p:nvPr/>
        </p:nvSpPr>
        <p:spPr>
          <a:xfrm>
            <a:off x="6428105" y="5310505"/>
            <a:ext cx="160655" cy="143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 184"/>
          <p:cNvSpPr/>
          <p:nvPr/>
        </p:nvSpPr>
        <p:spPr>
          <a:xfrm>
            <a:off x="6797040" y="5310505"/>
            <a:ext cx="160655" cy="143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91160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zh-CN" altLang="en-US" sz="1600" b="1">
                <a:solidFill>
                  <a:srgbClr val="FFC000"/>
                </a:solidFill>
                <a:sym typeface="+mn-ea"/>
              </a:rPr>
              <a:t>ChannelPipeline中</a:t>
            </a:r>
            <a:r>
              <a:rPr lang="en-US" altLang="zh-CN" sz="1600" b="1">
                <a:solidFill>
                  <a:srgbClr val="FFC000"/>
                </a:solidFill>
                <a:sym typeface="+mn-ea"/>
              </a:rPr>
              <a:t>channelHandler</a:t>
            </a:r>
            <a:r>
              <a:rPr lang="zh-CN" altLang="en-US" sz="1600" b="1">
                <a:solidFill>
                  <a:srgbClr val="FFC000"/>
                </a:solidFill>
                <a:sym typeface="+mn-ea"/>
              </a:rPr>
              <a:t>协作规则</a:t>
            </a:r>
          </a:p>
        </p:txBody>
      </p:sp>
      <p:cxnSp>
        <p:nvCxnSpPr>
          <p:cNvPr id="2" name="直接连接符 1"/>
          <p:cNvCxnSpPr/>
          <p:nvPr/>
        </p:nvCxnSpPr>
        <p:spPr>
          <a:xfrm>
            <a:off x="376555" y="553720"/>
            <a:ext cx="375221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487045" y="553720"/>
            <a:ext cx="10547985" cy="1751965"/>
          </a:xfrm>
          <a:prstGeom prst="rect">
            <a:avLst/>
          </a:prstGeom>
          <a:noFill/>
        </p:spPr>
        <p:txBody>
          <a:bodyPr wrap="square" rtlCol="0" anchor="t">
            <a:spAutoFit/>
          </a:bodyPr>
          <a:lstStyle/>
          <a:p>
            <a:pPr indent="0">
              <a:lnSpc>
                <a:spcPct val="120000"/>
              </a:lnSpc>
              <a:buClr>
                <a:srgbClr val="FFC000"/>
              </a:buClr>
              <a:buFont typeface="Wingdings" panose="05000000000000000000" charset="0"/>
              <a:buNone/>
            </a:pPr>
            <a:endParaRPr lang="zh-CN" altLang="en-US" dirty="0">
              <a:solidFill>
                <a:srgbClr val="00B050"/>
              </a:solidFill>
              <a:latin typeface="黑体" panose="02010609060101010101" charset="-122"/>
              <a:ea typeface="黑体" panose="02010609060101010101" charset="-122"/>
              <a:cs typeface="黑体" panose="02010609060101010101" charset="-122"/>
            </a:endParaRPr>
          </a:p>
          <a:p>
            <a:pPr marL="285750" indent="-285750">
              <a:lnSpc>
                <a:spcPct val="120000"/>
              </a:lnSpc>
              <a:buClr>
                <a:srgbClr val="FFC000"/>
              </a:buClr>
              <a:buFont typeface="Wingdings" panose="05000000000000000000" charset="0"/>
              <a:buChar char="u"/>
            </a:pPr>
            <a:r>
              <a:rPr lang="zh-CN" altLang="en-US" dirty="0">
                <a:solidFill>
                  <a:schemeClr val="bg1"/>
                </a:solidFill>
                <a:latin typeface="黑体" panose="02010609060101010101" charset="-122"/>
                <a:ea typeface="黑体" panose="02010609060101010101" charset="-122"/>
                <a:cs typeface="黑体" panose="02010609060101010101" charset="-122"/>
              </a:rPr>
              <a:t>2、如</a:t>
            </a:r>
            <a:r>
              <a:rPr lang="zh-CN" altLang="en-US" dirty="0">
                <a:solidFill>
                  <a:schemeClr val="bg1"/>
                </a:solidFill>
                <a:latin typeface="黑体" panose="02010609060101010101" charset="-122"/>
                <a:ea typeface="黑体" panose="02010609060101010101" charset="-122"/>
                <a:cs typeface="黑体" panose="02010609060101010101" charset="-122"/>
                <a:sym typeface="+mn-ea"/>
              </a:rPr>
              <a:t>在</a:t>
            </a:r>
            <a:r>
              <a:rPr lang="en-US" altLang="zh-CN" dirty="0">
                <a:solidFill>
                  <a:schemeClr val="bg1"/>
                </a:solidFill>
                <a:latin typeface="黑体" panose="02010609060101010101" charset="-122"/>
                <a:ea typeface="黑体" panose="02010609060101010101" charset="-122"/>
                <a:cs typeface="黑体" panose="02010609060101010101" charset="-122"/>
                <a:sym typeface="+mn-ea"/>
              </a:rPr>
              <a:t>outhandler</a:t>
            </a:r>
            <a:r>
              <a:rPr lang="zh-CN" altLang="en-US" dirty="0">
                <a:solidFill>
                  <a:schemeClr val="bg1"/>
                </a:solidFill>
                <a:latin typeface="黑体" panose="02010609060101010101" charset="-122"/>
                <a:ea typeface="黑体" panose="02010609060101010101" charset="-122"/>
                <a:cs typeface="黑体" panose="02010609060101010101" charset="-122"/>
                <a:sym typeface="+mn-ea"/>
              </a:rPr>
              <a:t>在inhandler之后添加，所有inhandler中的最后一个需要写个ctx.channel().write,这样能进入outhandler的write()中</a:t>
            </a:r>
          </a:p>
          <a:p>
            <a:pPr marL="285750" indent="-285750">
              <a:lnSpc>
                <a:spcPct val="120000"/>
              </a:lnSpc>
              <a:buClr>
                <a:srgbClr val="FFC000"/>
              </a:buClr>
              <a:buFont typeface="Wingdings" panose="05000000000000000000" charset="0"/>
              <a:buChar char="u"/>
            </a:pPr>
            <a:endParaRPr lang="zh-CN" altLang="en-US" dirty="0">
              <a:solidFill>
                <a:schemeClr val="bg1"/>
              </a:solidFill>
              <a:latin typeface="黑体" panose="02010609060101010101" charset="-122"/>
              <a:ea typeface="黑体" panose="02010609060101010101" charset="-122"/>
              <a:cs typeface="黑体" panose="02010609060101010101" charset="-122"/>
            </a:endParaRPr>
          </a:p>
          <a:p>
            <a:pPr marL="285750" indent="-285750">
              <a:lnSpc>
                <a:spcPct val="120000"/>
              </a:lnSpc>
              <a:buClr>
                <a:srgbClr val="FFC000"/>
              </a:buClr>
              <a:buFont typeface="Wingdings" panose="05000000000000000000" charset="0"/>
              <a:buChar char="u"/>
            </a:pPr>
            <a:endParaRPr lang="zh-CN" altLang="en-US" dirty="0">
              <a:solidFill>
                <a:schemeClr val="bg1"/>
              </a:solidFill>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2"/>
          <a:stretch>
            <a:fillRect/>
          </a:stretch>
        </p:blipFill>
        <p:spPr>
          <a:xfrm>
            <a:off x="722630" y="2270760"/>
            <a:ext cx="7242810" cy="1967865"/>
          </a:xfrm>
          <a:prstGeom prst="rect">
            <a:avLst/>
          </a:prstGeom>
        </p:spPr>
      </p:pic>
      <p:pic>
        <p:nvPicPr>
          <p:cNvPr id="7" name="图片 6"/>
          <p:cNvPicPr>
            <a:picLocks noChangeAspect="1"/>
          </p:cNvPicPr>
          <p:nvPr/>
        </p:nvPicPr>
        <p:blipFill>
          <a:blip r:embed="rId3"/>
          <a:stretch>
            <a:fillRect/>
          </a:stretch>
        </p:blipFill>
        <p:spPr>
          <a:xfrm>
            <a:off x="722630" y="4442460"/>
            <a:ext cx="7181850" cy="1873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91160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zh-CN" altLang="en-US" sz="1600" b="1">
                <a:solidFill>
                  <a:srgbClr val="FFC000"/>
                </a:solidFill>
                <a:sym typeface="+mn-ea"/>
              </a:rPr>
              <a:t>ChannelPipeline中</a:t>
            </a:r>
            <a:r>
              <a:rPr lang="en-US" altLang="zh-CN" sz="1600" b="1">
                <a:solidFill>
                  <a:srgbClr val="FFC000"/>
                </a:solidFill>
                <a:sym typeface="+mn-ea"/>
              </a:rPr>
              <a:t>channelHandler</a:t>
            </a:r>
            <a:r>
              <a:rPr lang="zh-CN" altLang="en-US" sz="1600" b="1">
                <a:solidFill>
                  <a:srgbClr val="FFC000"/>
                </a:solidFill>
                <a:sym typeface="+mn-ea"/>
              </a:rPr>
              <a:t>协作规则</a:t>
            </a:r>
          </a:p>
        </p:txBody>
      </p:sp>
      <p:cxnSp>
        <p:nvCxnSpPr>
          <p:cNvPr id="2" name="直接连接符 1"/>
          <p:cNvCxnSpPr/>
          <p:nvPr/>
        </p:nvCxnSpPr>
        <p:spPr>
          <a:xfrm>
            <a:off x="376555" y="553720"/>
            <a:ext cx="375221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567690" y="553720"/>
            <a:ext cx="10547985" cy="1751965"/>
          </a:xfrm>
          <a:prstGeom prst="rect">
            <a:avLst/>
          </a:prstGeom>
          <a:noFill/>
        </p:spPr>
        <p:txBody>
          <a:bodyPr wrap="square" rtlCol="0" anchor="t">
            <a:spAutoFit/>
          </a:bodyPr>
          <a:lstStyle/>
          <a:p>
            <a:pPr indent="0">
              <a:lnSpc>
                <a:spcPct val="120000"/>
              </a:lnSpc>
              <a:buClr>
                <a:srgbClr val="FFC000"/>
              </a:buClr>
              <a:buFont typeface="Wingdings" panose="05000000000000000000" charset="0"/>
              <a:buNone/>
            </a:pPr>
            <a:endParaRPr lang="zh-CN" altLang="en-US" dirty="0">
              <a:solidFill>
                <a:schemeClr val="bg1"/>
              </a:solidFill>
              <a:latin typeface="黑体" panose="02010609060101010101" charset="-122"/>
              <a:ea typeface="黑体" panose="02010609060101010101" charset="-122"/>
              <a:cs typeface="黑体" panose="02010609060101010101" charset="-122"/>
              <a:sym typeface="+mn-ea"/>
            </a:endParaRPr>
          </a:p>
          <a:p>
            <a:pPr marL="285750" indent="-285750">
              <a:lnSpc>
                <a:spcPct val="120000"/>
              </a:lnSpc>
              <a:buClr>
                <a:srgbClr val="FFC000"/>
              </a:buClr>
              <a:buFont typeface="Wingdings" panose="05000000000000000000" charset="0"/>
              <a:buChar char="u"/>
            </a:pPr>
            <a:r>
              <a:rPr lang="zh-CN" altLang="en-US" dirty="0">
                <a:solidFill>
                  <a:schemeClr val="bg1"/>
                </a:solidFill>
                <a:latin typeface="黑体" panose="02010609060101010101" charset="-122"/>
                <a:ea typeface="黑体" panose="02010609060101010101" charset="-122"/>
                <a:cs typeface="黑体" panose="02010609060101010101" charset="-122"/>
              </a:rPr>
              <a:t>3、在第</a:t>
            </a:r>
            <a:r>
              <a:rPr lang="en-US" altLang="zh-CN" dirty="0">
                <a:solidFill>
                  <a:schemeClr val="bg1"/>
                </a:solidFill>
                <a:latin typeface="黑体" panose="02010609060101010101" charset="-122"/>
                <a:ea typeface="黑体" panose="02010609060101010101" charset="-122"/>
                <a:cs typeface="黑体" panose="02010609060101010101" charset="-122"/>
              </a:rPr>
              <a:t>2</a:t>
            </a:r>
            <a:r>
              <a:rPr lang="zh-CN" altLang="en-US" dirty="0">
                <a:solidFill>
                  <a:schemeClr val="bg1"/>
                </a:solidFill>
                <a:latin typeface="黑体" panose="02010609060101010101" charset="-122"/>
                <a:ea typeface="黑体" panose="02010609060101010101" charset="-122"/>
                <a:cs typeface="黑体" panose="02010609060101010101" charset="-122"/>
              </a:rPr>
              <a:t>条，如果不希望使用</a:t>
            </a:r>
            <a:r>
              <a:rPr lang="zh-CN" altLang="en-US" dirty="0">
                <a:solidFill>
                  <a:schemeClr val="bg1"/>
                </a:solidFill>
                <a:latin typeface="黑体" panose="02010609060101010101" charset="-122"/>
                <a:ea typeface="黑体" panose="02010609060101010101" charset="-122"/>
                <a:cs typeface="黑体" panose="02010609060101010101" charset="-122"/>
                <a:sym typeface="+mn-ea"/>
              </a:rPr>
              <a:t>ctx.channel().write，那么要触发outhandler的write操作需要把outhandler在inhandler之前添加到pipeline（</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重要</a:t>
            </a:r>
            <a:r>
              <a:rPr lang="zh-CN" altLang="en-US" dirty="0">
                <a:solidFill>
                  <a:schemeClr val="bg1"/>
                </a:solidFill>
                <a:latin typeface="黑体" panose="02010609060101010101" charset="-122"/>
                <a:ea typeface="黑体" panose="02010609060101010101" charset="-122"/>
                <a:cs typeface="黑体" panose="02010609060101010101" charset="-122"/>
                <a:sym typeface="+mn-ea"/>
              </a:rPr>
              <a:t>），该情况下还使用ctx.channel().write，会触发两次</a:t>
            </a:r>
            <a:r>
              <a:rPr lang="en-US" altLang="zh-CN" dirty="0">
                <a:solidFill>
                  <a:schemeClr val="bg1"/>
                </a:solidFill>
                <a:latin typeface="黑体" panose="02010609060101010101" charset="-122"/>
                <a:ea typeface="黑体" panose="02010609060101010101" charset="-122"/>
                <a:cs typeface="黑体" panose="02010609060101010101" charset="-122"/>
                <a:sym typeface="+mn-ea"/>
              </a:rPr>
              <a:t>outhandler.write</a:t>
            </a:r>
            <a:endParaRPr lang="zh-CN" altLang="en-US" dirty="0">
              <a:solidFill>
                <a:schemeClr val="bg1"/>
              </a:solidFill>
              <a:latin typeface="黑体" panose="02010609060101010101" charset="-122"/>
              <a:ea typeface="黑体" panose="02010609060101010101" charset="-122"/>
              <a:cs typeface="黑体" panose="02010609060101010101" charset="-122"/>
            </a:endParaRPr>
          </a:p>
          <a:p>
            <a:pPr indent="0">
              <a:lnSpc>
                <a:spcPct val="120000"/>
              </a:lnSpc>
              <a:buClr>
                <a:srgbClr val="FFC000"/>
              </a:buClr>
              <a:buFont typeface="Wingdings" panose="05000000000000000000" charset="0"/>
              <a:buNone/>
            </a:pPr>
            <a:endParaRPr lang="zh-CN" altLang="en-US" dirty="0">
              <a:solidFill>
                <a:schemeClr val="bg1"/>
              </a:solidFill>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2"/>
          <a:stretch>
            <a:fillRect/>
          </a:stretch>
        </p:blipFill>
        <p:spPr>
          <a:xfrm>
            <a:off x="822325" y="2023110"/>
            <a:ext cx="6965315" cy="1859280"/>
          </a:xfrm>
          <a:prstGeom prst="rect">
            <a:avLst/>
          </a:prstGeom>
        </p:spPr>
      </p:pic>
      <p:sp>
        <p:nvSpPr>
          <p:cNvPr id="7" name="文本框 6"/>
          <p:cNvSpPr txBox="1"/>
          <p:nvPr/>
        </p:nvSpPr>
        <p:spPr>
          <a:xfrm>
            <a:off x="822325" y="4004310"/>
            <a:ext cx="10596880" cy="1751965"/>
          </a:xfrm>
          <a:prstGeom prst="rect">
            <a:avLst/>
          </a:prstGeom>
          <a:noFill/>
        </p:spPr>
        <p:txBody>
          <a:bodyPr wrap="square" rtlCol="0">
            <a:spAutoFit/>
          </a:bodyPr>
          <a:lstStyle/>
          <a:p>
            <a:pPr>
              <a:lnSpc>
                <a:spcPct val="120000"/>
              </a:lnSpc>
            </a:pP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通常来说</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outhandler</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都放到前面添加。</a:t>
            </a:r>
          </a:p>
          <a:p>
            <a:pPr>
              <a:lnSpc>
                <a:spcPct val="120000"/>
              </a:lnSpc>
            </a:pPr>
            <a:endPar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endParaRPr>
          </a:p>
          <a:p>
            <a:pPr>
              <a:lnSpc>
                <a:spcPct val="120000"/>
              </a:lnSpc>
            </a:pP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netty</a:t>
            </a:r>
            <a:r>
              <a:rPr lang="en-US" altLang="zh-CN" dirty="0">
                <a:solidFill>
                  <a:srgbClr val="FF0000"/>
                </a:solidFill>
                <a:latin typeface="微软雅黑 Light" panose="020B0502040204020203" charset="-122"/>
                <a:ea typeface="微软雅黑 Light" panose="020B0502040204020203" charset="-122"/>
                <a:cs typeface="微软雅黑 Light" panose="020B0502040204020203" charset="-122"/>
              </a:rPr>
              <a:t> </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findchannelhandler</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机制寻找读事件会先找</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outhanlder</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的</a:t>
            </a:r>
            <a:r>
              <a:rPr lang="en-US" altLang="zh-CN" dirty="0">
                <a:solidFill>
                  <a:srgbClr val="FF0000"/>
                </a:solidFill>
                <a:latin typeface="微软雅黑 Light" panose="020B0502040204020203" charset="-122"/>
                <a:ea typeface="微软雅黑 Light" panose="020B0502040204020203" charset="-122"/>
                <a:cs typeface="微软雅黑 Light" panose="020B0502040204020203" charset="-122"/>
              </a:rPr>
              <a:t>read</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方法，在</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inhandler</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前面添加的</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outhandler</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不能在</a:t>
            </a:r>
            <a:r>
              <a:rPr lang="en-US" altLang="zh-CN" dirty="0">
                <a:solidFill>
                  <a:srgbClr val="FF0000"/>
                </a:solidFill>
                <a:latin typeface="微软雅黑 Light" panose="020B0502040204020203" charset="-122"/>
                <a:ea typeface="微软雅黑 Light" panose="020B0502040204020203" charset="-122"/>
                <a:cs typeface="微软雅黑 Light" panose="020B0502040204020203" charset="-122"/>
              </a:rPr>
              <a:t>write</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方法内调用</a:t>
            </a:r>
            <a:r>
              <a:rPr lang="en-US" altLang="zh-CN" dirty="0" err="1">
                <a:solidFill>
                  <a:srgbClr val="FF0000"/>
                </a:solidFill>
                <a:latin typeface="微软雅黑 Light" panose="020B0502040204020203" charset="-122"/>
                <a:ea typeface="微软雅黑 Light" panose="020B0502040204020203" charset="-122"/>
                <a:cs typeface="微软雅黑 Light" panose="020B0502040204020203" charset="-122"/>
              </a:rPr>
              <a:t>fireChannelRead</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事件，否则将</a:t>
            </a:r>
            <a:r>
              <a:rPr lang="en-US" altLang="zh-CN" dirty="0">
                <a:solidFill>
                  <a:srgbClr val="FF0000"/>
                </a:solidFill>
                <a:latin typeface="微软雅黑 Light" panose="020B0502040204020203" charset="-122"/>
                <a:ea typeface="微软雅黑 Light" panose="020B0502040204020203" charset="-122"/>
                <a:cs typeface="微软雅黑 Light" panose="020B0502040204020203" charset="-122"/>
              </a:rPr>
              <a:t>pipeline</a:t>
            </a:r>
            <a:r>
              <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rPr>
              <a:t>会进入死循环</a:t>
            </a:r>
          </a:p>
          <a:p>
            <a:pPr>
              <a:lnSpc>
                <a:spcPct val="120000"/>
              </a:lnSpc>
            </a:pPr>
            <a:endParaRPr lang="zh-CN" altLang="en-US" dirty="0">
              <a:solidFill>
                <a:srgbClr val="FF0000"/>
              </a:solidFill>
              <a:latin typeface="微软雅黑 Light" panose="020B0502040204020203" charset="-122"/>
              <a:ea typeface="微软雅黑 Light" panose="020B0502040204020203" charset="-122"/>
              <a:cs typeface="微软雅黑 Light" panose="020B0502040204020203" charset="-122"/>
            </a:endParaRPr>
          </a:p>
        </p:txBody>
      </p:sp>
      <p:sp>
        <p:nvSpPr>
          <p:cNvPr id="6" name="Rectangle 1"/>
          <p:cNvSpPr>
            <a:spLocks noChangeArrowheads="1"/>
          </p:cNvSpPr>
          <p:nvPr/>
        </p:nvSpPr>
        <p:spPr bwMode="auto">
          <a:xfrm>
            <a:off x="0" y="0"/>
            <a:ext cx="11522075"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a:ln>
                  <a:noFill/>
                </a:ln>
                <a:solidFill>
                  <a:srgbClr val="FFC66D"/>
                </a:solidFill>
                <a:effectLst/>
                <a:latin typeface="Consolas" panose="020B0609020204030204" pitchFamily="49" charset="0"/>
              </a:rPr>
              <a:t>write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152400" y="152400"/>
            <a:ext cx="11522075"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a:ln>
                  <a:noFill/>
                </a:ln>
                <a:solidFill>
                  <a:srgbClr val="A9B7C6"/>
                </a:solidFill>
                <a:effectLst/>
                <a:latin typeface="Consolas" panose="020B0609020204030204" pitchFamily="49" charset="0"/>
              </a:rPr>
              <a:t>fireChannelRead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91160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zh-CN" altLang="en-US" sz="1600" b="1">
                <a:solidFill>
                  <a:srgbClr val="FFC000"/>
                </a:solidFill>
                <a:sym typeface="+mn-ea"/>
              </a:rPr>
              <a:t>ChannelPipeline中</a:t>
            </a:r>
            <a:r>
              <a:rPr lang="en-US" altLang="zh-CN" sz="1600" b="1">
                <a:solidFill>
                  <a:srgbClr val="FFC000"/>
                </a:solidFill>
                <a:sym typeface="+mn-ea"/>
              </a:rPr>
              <a:t>channelHandler</a:t>
            </a:r>
            <a:r>
              <a:rPr lang="zh-CN" altLang="en-US" sz="1600" b="1">
                <a:solidFill>
                  <a:srgbClr val="FFC000"/>
                </a:solidFill>
                <a:sym typeface="+mn-ea"/>
              </a:rPr>
              <a:t>协作规则</a:t>
            </a:r>
          </a:p>
        </p:txBody>
      </p:sp>
      <p:cxnSp>
        <p:nvCxnSpPr>
          <p:cNvPr id="2" name="直接连接符 1"/>
          <p:cNvCxnSpPr/>
          <p:nvPr/>
        </p:nvCxnSpPr>
        <p:spPr>
          <a:xfrm>
            <a:off x="376555" y="553720"/>
            <a:ext cx="375221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487045" y="455295"/>
            <a:ext cx="10547985" cy="1087755"/>
          </a:xfrm>
          <a:prstGeom prst="rect">
            <a:avLst/>
          </a:prstGeom>
          <a:noFill/>
        </p:spPr>
        <p:txBody>
          <a:bodyPr wrap="square" rtlCol="0" anchor="t">
            <a:spAutoFit/>
          </a:bodyPr>
          <a:lstStyle/>
          <a:p>
            <a:pPr indent="0">
              <a:lnSpc>
                <a:spcPct val="120000"/>
              </a:lnSpc>
              <a:buClr>
                <a:srgbClr val="FFC000"/>
              </a:buClr>
              <a:buFont typeface="Wingdings" panose="05000000000000000000" charset="0"/>
              <a:buNone/>
            </a:pPr>
            <a:endParaRPr lang="zh-CN" altLang="en-US" dirty="0">
              <a:solidFill>
                <a:srgbClr val="00B050"/>
              </a:solidFill>
              <a:latin typeface="黑体" panose="02010609060101010101" charset="-122"/>
              <a:ea typeface="黑体" panose="02010609060101010101" charset="-122"/>
              <a:cs typeface="黑体" panose="02010609060101010101" charset="-122"/>
            </a:endParaRPr>
          </a:p>
          <a:p>
            <a:pPr marL="285750" indent="-285750">
              <a:lnSpc>
                <a:spcPct val="120000"/>
              </a:lnSpc>
              <a:buClr>
                <a:srgbClr val="FFC000"/>
              </a:buClr>
              <a:buFont typeface="Wingdings" panose="05000000000000000000" charset="0"/>
              <a:buChar char="u"/>
            </a:pPr>
            <a:r>
              <a:rPr lang="zh-CN" altLang="en-US" dirty="0">
                <a:solidFill>
                  <a:schemeClr val="bg1"/>
                </a:solidFill>
                <a:latin typeface="黑体" panose="02010609060101010101" charset="-122"/>
                <a:ea typeface="黑体" panose="02010609060101010101" charset="-122"/>
                <a:cs typeface="黑体" panose="02010609060101010101" charset="-122"/>
              </a:rPr>
              <a:t>4、outhandler使用ctx.write(msg,promise)传递给下一个outhandler</a:t>
            </a:r>
          </a:p>
          <a:p>
            <a:pPr marL="285750" indent="-285750">
              <a:lnSpc>
                <a:spcPct val="120000"/>
              </a:lnSpc>
              <a:buClr>
                <a:srgbClr val="FFC000"/>
              </a:buClr>
              <a:buFont typeface="Wingdings" panose="05000000000000000000" charset="0"/>
              <a:buChar char="u"/>
            </a:pPr>
            <a:endParaRPr lang="zh-CN" altLang="en-US" dirty="0">
              <a:solidFill>
                <a:schemeClr val="bg1"/>
              </a:solidFill>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2"/>
          <a:stretch>
            <a:fillRect/>
          </a:stretch>
        </p:blipFill>
        <p:spPr>
          <a:xfrm>
            <a:off x="882015" y="1543050"/>
            <a:ext cx="7006590" cy="1895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1964681"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62940" y="77470"/>
            <a:ext cx="2042795" cy="368300"/>
          </a:xfrm>
          <a:prstGeom prst="rect">
            <a:avLst/>
          </a:prstGeom>
          <a:noFill/>
        </p:spPr>
        <p:txBody>
          <a:bodyPr wrap="none" rtlCol="0" anchor="t">
            <a:spAutoFit/>
          </a:bodyPr>
          <a:lstStyle/>
          <a:p>
            <a:pPr defTabSz="1218565"/>
            <a:r>
              <a:rPr lang="en-US" altLang="zh-CN">
                <a:solidFill>
                  <a:srgbClr val="FFC000"/>
                </a:solidFill>
                <a:latin typeface="微软雅黑" panose="020B0503020204020204" pitchFamily="34" charset="-122"/>
                <a:ea typeface="微软雅黑" panose="020B0503020204020204" pitchFamily="34" charset="-122"/>
                <a:sym typeface="+mn-ea"/>
              </a:rPr>
              <a:t>TCP/IP</a:t>
            </a:r>
            <a:r>
              <a:rPr lang="zh-CN" altLang="en-US">
                <a:solidFill>
                  <a:srgbClr val="FFC000"/>
                </a:solidFill>
                <a:latin typeface="微软雅黑" panose="020B0503020204020204" pitchFamily="34" charset="-122"/>
                <a:ea typeface="微软雅黑" panose="020B0503020204020204" pitchFamily="34" charset="-122"/>
                <a:sym typeface="+mn-ea"/>
              </a:rPr>
              <a:t>中的数据包</a:t>
            </a:r>
          </a:p>
        </p:txBody>
      </p:sp>
      <p:pic>
        <p:nvPicPr>
          <p:cNvPr id="17412" name="Picture 4" descr="https://upload-images.jianshu.io/upload_images/1856419-2051967a4e85d719.png?imageMogr2/auto-orient/"/>
          <p:cNvPicPr>
            <a:picLocks noChangeAspect="1" noChangeArrowheads="1"/>
          </p:cNvPicPr>
          <p:nvPr/>
        </p:nvPicPr>
        <p:blipFill>
          <a:blip r:embed="rId3"/>
          <a:srcRect/>
          <a:stretch>
            <a:fillRect/>
          </a:stretch>
        </p:blipFill>
        <p:spPr bwMode="auto">
          <a:xfrm>
            <a:off x="426068" y="238760"/>
            <a:ext cx="6308742" cy="6341429"/>
          </a:xfrm>
          <a:prstGeom prst="rect">
            <a:avLst/>
          </a:prstGeom>
          <a:noFill/>
        </p:spPr>
      </p:pic>
      <p:sp>
        <p:nvSpPr>
          <p:cNvPr id="4" name="文本框 3"/>
          <p:cNvSpPr txBox="1"/>
          <p:nvPr/>
        </p:nvSpPr>
        <p:spPr>
          <a:xfrm>
            <a:off x="1475740" y="621030"/>
            <a:ext cx="1229995" cy="368300"/>
          </a:xfrm>
          <a:prstGeom prst="rect">
            <a:avLst/>
          </a:prstGeom>
          <a:noFill/>
        </p:spPr>
        <p:txBody>
          <a:bodyPr wrap="square" rtlCol="0">
            <a:spAutoFit/>
          </a:bodyPr>
          <a:lstStyle/>
          <a:p>
            <a:r>
              <a:rPr lang="zh-CN" altLang="en-US">
                <a:solidFill>
                  <a:schemeClr val="bg1"/>
                </a:solidFill>
              </a:rPr>
              <a:t>用户</a:t>
            </a:r>
            <a:r>
              <a:rPr lang="en-US" altLang="zh-CN">
                <a:solidFill>
                  <a:schemeClr val="bg1"/>
                </a:solidFill>
              </a:rPr>
              <a:t>A</a:t>
            </a:r>
            <a:r>
              <a:rPr lang="zh-CN" altLang="en-US">
                <a:solidFill>
                  <a:schemeClr val="bg1"/>
                </a:solidFill>
              </a:rPr>
              <a:t>发送</a:t>
            </a:r>
          </a:p>
        </p:txBody>
      </p:sp>
      <p:sp>
        <p:nvSpPr>
          <p:cNvPr id="6" name="文本框 5"/>
          <p:cNvSpPr txBox="1"/>
          <p:nvPr/>
        </p:nvSpPr>
        <p:spPr>
          <a:xfrm>
            <a:off x="4458970" y="621030"/>
            <a:ext cx="1229995" cy="368300"/>
          </a:xfrm>
          <a:prstGeom prst="rect">
            <a:avLst/>
          </a:prstGeom>
          <a:noFill/>
        </p:spPr>
        <p:txBody>
          <a:bodyPr wrap="square" rtlCol="0">
            <a:spAutoFit/>
          </a:bodyPr>
          <a:lstStyle/>
          <a:p>
            <a:r>
              <a:rPr lang="zh-CN" altLang="en-US">
                <a:solidFill>
                  <a:schemeClr val="bg1"/>
                </a:solidFill>
              </a:rPr>
              <a:t>用户</a:t>
            </a:r>
            <a:r>
              <a:rPr lang="en-US" altLang="zh-CN">
                <a:solidFill>
                  <a:schemeClr val="bg1"/>
                </a:solidFill>
              </a:rPr>
              <a:t>B</a:t>
            </a:r>
            <a:r>
              <a:rPr lang="zh-CN" altLang="en-US">
                <a:solidFill>
                  <a:schemeClr val="bg1"/>
                </a:solidFill>
              </a:rPr>
              <a:t>接收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391160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zh-CN" altLang="en-US" sz="1600" b="1">
                <a:solidFill>
                  <a:srgbClr val="FFC000"/>
                </a:solidFill>
                <a:sym typeface="+mn-ea"/>
              </a:rPr>
              <a:t>ChannelPipeline中</a:t>
            </a:r>
            <a:r>
              <a:rPr lang="en-US" altLang="zh-CN" sz="1600" b="1">
                <a:solidFill>
                  <a:srgbClr val="FFC000"/>
                </a:solidFill>
                <a:sym typeface="+mn-ea"/>
              </a:rPr>
              <a:t>channelHandler</a:t>
            </a:r>
            <a:r>
              <a:rPr lang="zh-CN" altLang="en-US" sz="1600" b="1">
                <a:solidFill>
                  <a:srgbClr val="FFC000"/>
                </a:solidFill>
                <a:sym typeface="+mn-ea"/>
              </a:rPr>
              <a:t>协作规则</a:t>
            </a:r>
          </a:p>
        </p:txBody>
      </p:sp>
      <p:cxnSp>
        <p:nvCxnSpPr>
          <p:cNvPr id="2" name="直接连接符 1"/>
          <p:cNvCxnSpPr/>
          <p:nvPr/>
        </p:nvCxnSpPr>
        <p:spPr>
          <a:xfrm>
            <a:off x="376555" y="553720"/>
            <a:ext cx="375221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487045" y="817245"/>
            <a:ext cx="10547985" cy="1419860"/>
          </a:xfrm>
          <a:prstGeom prst="rect">
            <a:avLst/>
          </a:prstGeom>
          <a:noFill/>
        </p:spPr>
        <p:txBody>
          <a:bodyPr wrap="square" rtlCol="0" anchor="t">
            <a:spAutoFit/>
          </a:bodyPr>
          <a:lstStyle/>
          <a:p>
            <a:pPr marL="285750" indent="-285750">
              <a:lnSpc>
                <a:spcPct val="120000"/>
              </a:lnSpc>
              <a:buClr>
                <a:srgbClr val="FFC000"/>
              </a:buClr>
              <a:buFont typeface="Wingdings" panose="05000000000000000000" charset="0"/>
              <a:buChar char="u"/>
            </a:pPr>
            <a:r>
              <a:rPr lang="zh-CN" altLang="en-US" dirty="0">
                <a:solidFill>
                  <a:schemeClr val="bg1"/>
                </a:solidFill>
                <a:latin typeface="黑体" panose="02010609060101010101" charset="-122"/>
                <a:ea typeface="黑体" panose="02010609060101010101" charset="-122"/>
                <a:cs typeface="黑体" panose="02010609060101010101" charset="-122"/>
              </a:rPr>
              <a:t>5、所有的inhandler的最后一个使用ctx.writeAndFlush(msg)触发给outhandler所有的outhandler的出去口，</a:t>
            </a:r>
            <a:r>
              <a:rPr lang="en-US" altLang="zh-CN" dirty="0">
                <a:solidFill>
                  <a:schemeClr val="bg1"/>
                </a:solidFill>
                <a:latin typeface="黑体" panose="02010609060101010101" charset="-122"/>
                <a:ea typeface="黑体" panose="02010609060101010101" charset="-122"/>
                <a:cs typeface="黑体" panose="02010609060101010101" charset="-122"/>
              </a:rPr>
              <a:t>outhandler</a:t>
            </a:r>
            <a:r>
              <a:rPr lang="zh-CN" altLang="en-US" dirty="0">
                <a:solidFill>
                  <a:schemeClr val="bg1"/>
                </a:solidFill>
                <a:latin typeface="黑体" panose="02010609060101010101" charset="-122"/>
                <a:ea typeface="黑体" panose="02010609060101010101" charset="-122"/>
                <a:cs typeface="黑体" panose="02010609060101010101" charset="-122"/>
              </a:rPr>
              <a:t>最好也需要通过</a:t>
            </a:r>
            <a:r>
              <a:rPr lang="zh-CN" altLang="en-US" dirty="0">
                <a:solidFill>
                  <a:schemeClr val="bg1"/>
                </a:solidFill>
                <a:latin typeface="黑体" panose="02010609060101010101" charset="-122"/>
                <a:ea typeface="黑体" panose="02010609060101010101" charset="-122"/>
                <a:cs typeface="黑体" panose="02010609060101010101" charset="-122"/>
                <a:sym typeface="+mn-ea"/>
              </a:rPr>
              <a:t>ctx.writeAndFlush(msg)才能发送给客户端。</a:t>
            </a:r>
            <a:r>
              <a:rPr lang="zh-CN" altLang="en-US" dirty="0">
                <a:solidFill>
                  <a:schemeClr val="bg1"/>
                </a:solidFill>
                <a:latin typeface="黑体" panose="02010609060101010101" charset="-122"/>
                <a:ea typeface="黑体" panose="02010609060101010101" charset="-122"/>
                <a:cs typeface="黑体" panose="02010609060101010101" charset="-122"/>
              </a:rPr>
              <a:t>如果多个inhandler执行ctx.writeAndFlush(msg)  客户端则会收到多个返回数据，因为这样</a:t>
            </a:r>
            <a:r>
              <a:rPr lang="en-US" altLang="zh-CN" dirty="0">
                <a:solidFill>
                  <a:schemeClr val="bg1"/>
                </a:solidFill>
                <a:latin typeface="黑体" panose="02010609060101010101" charset="-122"/>
                <a:ea typeface="黑体" panose="02010609060101010101" charset="-122"/>
                <a:cs typeface="黑体" panose="02010609060101010101" charset="-122"/>
              </a:rPr>
              <a:t>outhandler</a:t>
            </a:r>
            <a:r>
              <a:rPr lang="zh-CN" altLang="en-US" dirty="0">
                <a:solidFill>
                  <a:schemeClr val="bg1"/>
                </a:solidFill>
                <a:latin typeface="黑体" panose="02010609060101010101" charset="-122"/>
                <a:ea typeface="黑体" panose="02010609060101010101" charset="-122"/>
                <a:cs typeface="黑体" panose="02010609060101010101" charset="-122"/>
              </a:rPr>
              <a:t>会被触发多次</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160528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1600" b="0"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rPr>
              <a:t>内置的通讯模型</a:t>
            </a: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596265" y="934085"/>
            <a:ext cx="8897620" cy="2861310"/>
          </a:xfrm>
          <a:prstGeom prst="rect">
            <a:avLst/>
          </a:prstGeom>
          <a:noFill/>
        </p:spPr>
        <p:txBody>
          <a:bodyPr wrap="square" rtlCol="0" anchor="t">
            <a:spAutoFit/>
          </a:bodyPr>
          <a:lstStyle/>
          <a:p>
            <a:pPr marL="285750" indent="-285750" eaLnBrk="0" hangingPunct="0">
              <a:lnSpc>
                <a:spcPct val="200000"/>
              </a:lnSpc>
              <a:buClr>
                <a:srgbClr val="FFC000"/>
              </a:buClr>
              <a:buFont typeface="Wingdings" panose="05000000000000000000" pitchFamily="2" charset="2"/>
              <a:buChar char="Ø"/>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NIO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基于NIO选择器的方式  java nio  </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eaLnBrk="0" hangingPunct="0">
              <a:lnSpc>
                <a:spcPct val="200000"/>
              </a:lnSpc>
              <a:buClr>
                <a:srgbClr val="FFC000"/>
              </a:buClr>
              <a:buFont typeface="Wingdings" panose="05000000000000000000" pitchFamily="2" charset="2"/>
              <a:buChar char="Ø"/>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Epoll</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JNI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驱动的</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epoll</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和非阻塞</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IO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native </a:t>
            </a:r>
          </a:p>
          <a:p>
            <a:pPr marL="285750" indent="-285750" eaLnBrk="0" hangingPunct="0">
              <a:lnSpc>
                <a:spcPct val="200000"/>
              </a:lnSpc>
              <a:buClr>
                <a:srgbClr val="FFC000"/>
              </a:buClr>
              <a:buFont typeface="Wingdings" panose="05000000000000000000" pitchFamily="2" charset="2"/>
              <a:buChar char="Ø"/>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OIO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阻塞流</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等同于</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BIO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nio</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newio</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old</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BIO</a:t>
            </a:r>
          </a:p>
          <a:p>
            <a:pPr marL="285750" indent="-285750" eaLnBrk="0" hangingPunct="0">
              <a:lnSpc>
                <a:spcPct val="200000"/>
              </a:lnSpc>
              <a:buClr>
                <a:srgbClr val="FFC000"/>
              </a:buClr>
              <a:buFont typeface="Wingdings" panose="05000000000000000000" pitchFamily="2" charset="2"/>
              <a:buChar char="Ø"/>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Local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可以在VM</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内部通过管道进行通信的本地传输</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eaLnBrk="0" hangingPunct="0">
              <a:lnSpc>
                <a:spcPct val="200000"/>
              </a:lnSpc>
              <a:buClr>
                <a:srgbClr val="FFC000"/>
              </a:buClr>
              <a:buFont typeface="Wingdings" panose="05000000000000000000" pitchFamily="2" charset="2"/>
              <a:buChar char="Ø"/>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Embedded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本地测试模式</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185420"/>
            <a:ext cx="2363470" cy="33718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Font typeface="Arial" panose="020B0604020202020204" pitchFamily="34" charset="0"/>
              <a:buNone/>
            </a:pPr>
            <a:r>
              <a:rPr lang="en-US" altLang="zh-CN" sz="1600" b="1" dirty="0" err="1">
                <a:solidFill>
                  <a:srgbClr val="FFC000"/>
                </a:solidFill>
                <a:latin typeface="微软雅黑" panose="020B0503020204020204" pitchFamily="34" charset="-122"/>
                <a:ea typeface="微软雅黑" panose="020B0503020204020204" pitchFamily="34" charset="-122"/>
                <a:sym typeface="+mn-ea"/>
              </a:rPr>
              <a:t>ByteBuf</a:t>
            </a:r>
            <a:r>
              <a:rPr lang="zh-CN" altLang="en-US" sz="1600" b="1" dirty="0">
                <a:solidFill>
                  <a:srgbClr val="FFC000"/>
                </a:solidFill>
                <a:latin typeface="微软雅黑" panose="020B0503020204020204" pitchFamily="34" charset="-122"/>
                <a:ea typeface="微软雅黑" panose="020B0503020204020204" pitchFamily="34" charset="-122"/>
                <a:sym typeface="+mn-ea"/>
              </a:rPr>
              <a:t>中的概念和</a:t>
            </a:r>
            <a:r>
              <a:rPr lang="en-US" altLang="zh-CN" sz="1600" b="1" dirty="0">
                <a:solidFill>
                  <a:srgbClr val="FFC000"/>
                </a:solidFill>
                <a:latin typeface="微软雅黑" panose="020B0503020204020204" pitchFamily="34" charset="-122"/>
                <a:ea typeface="微软雅黑" panose="020B0503020204020204" pitchFamily="34" charset="-122"/>
                <a:sym typeface="+mn-ea"/>
              </a:rPr>
              <a:t>API</a:t>
            </a:r>
            <a:endParaRPr kumimoji="0" lang="en-US" altLang="zh-CN" sz="1600" b="1" i="0" u="none" strike="noStrike" kern="1200" cap="none" spc="0" normalizeH="0" baseline="0" noProof="1">
              <a:solidFill>
                <a:srgbClr val="FFC000"/>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2" name="直接连接符 1"/>
          <p:cNvCxnSpPr/>
          <p:nvPr/>
        </p:nvCxnSpPr>
        <p:spPr>
          <a:xfrm>
            <a:off x="376555" y="553720"/>
            <a:ext cx="52387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6" name="TextBox 1"/>
          <p:cNvSpPr txBox="1">
            <a:spLocks noChangeArrowheads="1"/>
          </p:cNvSpPr>
          <p:nvPr/>
        </p:nvSpPr>
        <p:spPr bwMode="auto">
          <a:xfrm>
            <a:off x="376555" y="696278"/>
            <a:ext cx="4340225" cy="5354320"/>
          </a:xfrm>
          <a:prstGeom prst="rect">
            <a:avLst/>
          </a:prstGeom>
          <a:noFill/>
          <a:ln w="9525">
            <a:noFill/>
            <a:miter lim="800000"/>
          </a:ln>
        </p:spPr>
        <p:txBody>
          <a:bodyPr wrap="square">
            <a:spAutoFit/>
          </a:bodyPr>
          <a:lstStyle/>
          <a:p>
            <a:pPr marL="285750" indent="-285750" eaLnBrk="0" hangingPunct="0">
              <a:lnSpc>
                <a:spcPct val="200000"/>
              </a:lnSpc>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sym typeface="+mn-ea"/>
              </a:rPr>
              <a:t>分配方式</a:t>
            </a:r>
            <a:endParaRPr lang="zh-CN" altLang="en-US" dirty="0">
              <a:solidFill>
                <a:schemeClr val="bg1"/>
              </a:solidFill>
              <a:latin typeface="微软雅黑 Light" panose="020B0502040204020203" charset="-122"/>
              <a:ea typeface="微软雅黑 Light" panose="020B0502040204020203" charset="-122"/>
            </a:endParaRPr>
          </a:p>
          <a:p>
            <a:pPr marL="742950" lvl="1" indent="-285750">
              <a:buClr>
                <a:srgbClr val="FFC000"/>
              </a:buClr>
              <a:buFont typeface="Wingdings" panose="05000000000000000000" charset="0"/>
              <a:buChar char="Ø"/>
            </a:pPr>
            <a:r>
              <a:rPr lang="zh-CN" altLang="en-US" dirty="0">
                <a:solidFill>
                  <a:schemeClr val="bg1">
                    <a:lumMod val="95000"/>
                  </a:schemeClr>
                </a:solidFill>
                <a:sym typeface="+mn-ea"/>
              </a:rPr>
              <a:t>堆缓冲区</a:t>
            </a:r>
            <a:endParaRPr lang="en-US" altLang="zh-CN" dirty="0">
              <a:solidFill>
                <a:schemeClr val="bg1">
                  <a:lumMod val="95000"/>
                </a:schemeClr>
              </a:solidFill>
            </a:endParaRPr>
          </a:p>
          <a:p>
            <a:pPr marL="742950" lvl="1" indent="-285750">
              <a:buClr>
                <a:srgbClr val="FFC000"/>
              </a:buClr>
              <a:buFont typeface="Wingdings" panose="05000000000000000000" charset="0"/>
              <a:buChar char="Ø"/>
            </a:pPr>
            <a:r>
              <a:rPr lang="zh-CN" altLang="en-US" dirty="0">
                <a:solidFill>
                  <a:schemeClr val="bg1">
                    <a:lumMod val="95000"/>
                  </a:schemeClr>
                </a:solidFill>
                <a:sym typeface="+mn-ea"/>
              </a:rPr>
              <a:t>直接缓冲区</a:t>
            </a:r>
            <a:endParaRPr lang="en-US" altLang="zh-CN" dirty="0">
              <a:solidFill>
                <a:schemeClr val="bg1">
                  <a:lumMod val="95000"/>
                </a:schemeClr>
              </a:solidFill>
            </a:endParaRPr>
          </a:p>
          <a:p>
            <a:pPr marL="742950" lvl="1" indent="-285750">
              <a:buClr>
                <a:srgbClr val="FFC000"/>
              </a:buClr>
              <a:buFont typeface="Wingdings" panose="05000000000000000000" charset="0"/>
              <a:buChar char="Ø"/>
            </a:pPr>
            <a:r>
              <a:rPr lang="zh-CN" altLang="en-US" dirty="0">
                <a:solidFill>
                  <a:schemeClr val="bg1">
                    <a:lumMod val="95000"/>
                  </a:schemeClr>
                </a:solidFill>
                <a:sym typeface="+mn-ea"/>
              </a:rPr>
              <a:t>复合缓冲区</a:t>
            </a:r>
            <a:endParaRPr lang="zh-CN" altLang="en-US" dirty="0">
              <a:solidFill>
                <a:schemeClr val="bg1"/>
              </a:solidFill>
              <a:latin typeface="微软雅黑 Light" panose="020B0502040204020203" charset="-122"/>
              <a:ea typeface="微软雅黑 Light" panose="020B0502040204020203" charset="-122"/>
              <a:sym typeface="+mn-ea"/>
            </a:endParaRPr>
          </a:p>
          <a:p>
            <a:pPr marL="285750" indent="-285750" eaLnBrk="0" hangingPunct="0">
              <a:lnSpc>
                <a:spcPct val="200000"/>
              </a:lnSpc>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sym typeface="+mn-ea"/>
              </a:rPr>
              <a:t>池化</a:t>
            </a: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sym typeface="+mn-ea"/>
              </a:rPr>
              <a:t>索引管理</a:t>
            </a:r>
          </a:p>
          <a:p>
            <a:pPr marL="285750" indent="-285750">
              <a:buClr>
                <a:srgbClr val="FFC000"/>
              </a:buClr>
              <a:buFont typeface="Wingdings" panose="05000000000000000000" charset="0"/>
              <a:buChar char="l"/>
            </a:pPr>
            <a:endParaRPr lang="zh-CN" altLang="en-US"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rPr>
              <a:t>访问</a:t>
            </a:r>
            <a:r>
              <a:rPr lang="en-US" altLang="zh-CN" dirty="0">
                <a:solidFill>
                  <a:schemeClr val="bg1"/>
                </a:solidFill>
                <a:latin typeface="微软雅黑 Light" panose="020B0502040204020203" charset="-122"/>
                <a:ea typeface="微软雅黑 Light" panose="020B0502040204020203" charset="-122"/>
              </a:rPr>
              <a:t>/</a:t>
            </a:r>
            <a:r>
              <a:rPr lang="zh-CN" altLang="en-US" dirty="0">
                <a:solidFill>
                  <a:schemeClr val="bg1"/>
                </a:solidFill>
                <a:latin typeface="微软雅黑 Light" panose="020B0502040204020203" charset="-122"/>
                <a:ea typeface="微软雅黑 Light" panose="020B0502040204020203" charset="-122"/>
              </a:rPr>
              <a:t>读写操作</a:t>
            </a:r>
            <a:r>
              <a:rPr lang="en-US" altLang="zh-CN" dirty="0">
                <a:solidFill>
                  <a:schemeClr val="bg1"/>
                </a:solidFill>
                <a:latin typeface="微软雅黑 Light" panose="020B0502040204020203" charset="-122"/>
                <a:ea typeface="微软雅黑 Light" panose="020B0502040204020203" charset="-122"/>
              </a:rPr>
              <a:t>/</a:t>
            </a:r>
            <a:r>
              <a:rPr lang="zh-CN" altLang="en-US" dirty="0">
                <a:solidFill>
                  <a:schemeClr val="bg1"/>
                </a:solidFill>
                <a:latin typeface="微软雅黑 Light" panose="020B0502040204020203" charset="-122"/>
                <a:ea typeface="微软雅黑 Light" panose="020B0502040204020203" charset="-122"/>
              </a:rPr>
              <a:t>查找</a:t>
            </a: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rPr>
              <a:t>可丢弃字节</a:t>
            </a:r>
            <a:r>
              <a:rPr lang="en-US" altLang="zh-CN" dirty="0">
                <a:solidFill>
                  <a:schemeClr val="bg1"/>
                </a:solidFill>
                <a:latin typeface="微软雅黑 Light" panose="020B0502040204020203" charset="-122"/>
                <a:ea typeface="微软雅黑 Light" panose="020B0502040204020203" charset="-122"/>
              </a:rPr>
              <a:t>/</a:t>
            </a:r>
            <a:r>
              <a:rPr lang="zh-CN" altLang="en-US" dirty="0">
                <a:solidFill>
                  <a:schemeClr val="bg1"/>
                </a:solidFill>
                <a:latin typeface="微软雅黑 Light" panose="020B0502040204020203" charset="-122"/>
                <a:ea typeface="微软雅黑 Light" panose="020B0502040204020203" charset="-122"/>
              </a:rPr>
              <a:t>可读字节</a:t>
            </a:r>
            <a:r>
              <a:rPr lang="en-US" altLang="zh-CN" dirty="0">
                <a:solidFill>
                  <a:schemeClr val="bg1"/>
                </a:solidFill>
                <a:latin typeface="微软雅黑 Light" panose="020B0502040204020203" charset="-122"/>
                <a:ea typeface="微软雅黑 Light" panose="020B0502040204020203" charset="-122"/>
              </a:rPr>
              <a:t>/</a:t>
            </a:r>
            <a:r>
              <a:rPr lang="zh-CN" altLang="en-US" dirty="0">
                <a:solidFill>
                  <a:schemeClr val="bg1"/>
                </a:solidFill>
                <a:latin typeface="微软雅黑 Light" panose="020B0502040204020203" charset="-122"/>
                <a:ea typeface="微软雅黑 Light" panose="020B0502040204020203" charset="-122"/>
              </a:rPr>
              <a:t>可写字节</a:t>
            </a: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rPr>
              <a:t>派生缓冲区</a:t>
            </a: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r>
              <a:rPr lang="zh-CN" altLang="en-US" dirty="0">
                <a:solidFill>
                  <a:schemeClr val="bg1"/>
                </a:solidFill>
                <a:latin typeface="微软雅黑 Light" panose="020B0502040204020203" charset="-122"/>
                <a:ea typeface="微软雅黑 Light" panose="020B0502040204020203" charset="-122"/>
              </a:rPr>
              <a:t>引用计数 </a:t>
            </a:r>
            <a:r>
              <a:rPr lang="en-US" altLang="zh-CN" dirty="0">
                <a:solidFill>
                  <a:schemeClr val="bg1"/>
                </a:solidFill>
                <a:latin typeface="微软雅黑 Light" panose="020B0502040204020203" charset="-122"/>
                <a:ea typeface="微软雅黑 Light" panose="020B0502040204020203" charset="-122"/>
              </a:rPr>
              <a:t>- </a:t>
            </a:r>
            <a:r>
              <a:rPr lang="zh-CN" altLang="en-US" dirty="0">
                <a:solidFill>
                  <a:schemeClr val="bg1"/>
                </a:solidFill>
                <a:latin typeface="微软雅黑 Light" panose="020B0502040204020203" charset="-122"/>
                <a:ea typeface="微软雅黑 Light" panose="020B0502040204020203" charset="-122"/>
              </a:rPr>
              <a:t>资源释放   手动</a:t>
            </a:r>
            <a:endParaRPr lang="en-US" altLang="zh-CN" dirty="0">
              <a:solidFill>
                <a:schemeClr val="bg1"/>
              </a:solidFill>
              <a:latin typeface="微软雅黑 Light" panose="020B0502040204020203" charset="-122"/>
              <a:ea typeface="微软雅黑 Light" panose="020B0502040204020203" charset="-122"/>
            </a:endParaRPr>
          </a:p>
          <a:p>
            <a:pPr>
              <a:buClr>
                <a:srgbClr val="FFC000"/>
              </a:buClr>
            </a:pPr>
            <a:endParaRPr lang="en-US" altLang="zh-CN" dirty="0">
              <a:solidFill>
                <a:schemeClr val="bg1"/>
              </a:solidFill>
              <a:latin typeface="微软雅黑 Light" panose="020B0502040204020203" charset="-122"/>
              <a:ea typeface="微软雅黑 Light" panose="020B0502040204020203" charset="-122"/>
            </a:endParaRPr>
          </a:p>
          <a:p>
            <a:pPr marL="285750" indent="-285750">
              <a:buClr>
                <a:srgbClr val="FFC000"/>
              </a:buClr>
              <a:buFont typeface="Wingdings" panose="05000000000000000000" charset="0"/>
              <a:buChar char="l"/>
            </a:pPr>
            <a:endParaRPr lang="zh-CN" altLang="en-US" dirty="0">
              <a:solidFill>
                <a:schemeClr val="bg1"/>
              </a:solidFill>
              <a:latin typeface="微软雅黑 Light" panose="020B0502040204020203" charset="-122"/>
              <a:ea typeface="微软雅黑 Light" panose="020B0502040204020203" charset="-122"/>
            </a:endParaRPr>
          </a:p>
        </p:txBody>
      </p:sp>
      <p:pic>
        <p:nvPicPr>
          <p:cNvPr id="2051" name="Picture 3"/>
          <p:cNvPicPr>
            <a:picLocks noChangeAspect="1" noChangeArrowheads="1"/>
          </p:cNvPicPr>
          <p:nvPr/>
        </p:nvPicPr>
        <p:blipFill>
          <a:blip r:embed="rId2"/>
          <a:srcRect/>
          <a:stretch>
            <a:fillRect/>
          </a:stretch>
        </p:blipFill>
        <p:spPr bwMode="auto">
          <a:xfrm>
            <a:off x="4934585" y="4385310"/>
            <a:ext cx="5082540" cy="166560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4934585" y="2377440"/>
            <a:ext cx="5061585" cy="172593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4172584" y="185420"/>
            <a:ext cx="6784975" cy="1616075"/>
          </a:xfrm>
          <a:prstGeom prst="rect">
            <a:avLst/>
          </a:prstGeom>
          <a:noFill/>
          <a:ln w="9525">
            <a:noFill/>
            <a:miter lim="800000"/>
            <a:headEnd/>
            <a:tailEnd/>
          </a:ln>
          <a:effectLst/>
        </p:spPr>
      </p:pic>
      <p:sp>
        <p:nvSpPr>
          <p:cNvPr id="7" name="文本框 6"/>
          <p:cNvSpPr txBox="1"/>
          <p:nvPr/>
        </p:nvSpPr>
        <p:spPr>
          <a:xfrm>
            <a:off x="4152900" y="1898015"/>
            <a:ext cx="6648450" cy="306705"/>
          </a:xfrm>
          <a:prstGeom prst="rect">
            <a:avLst/>
          </a:prstGeom>
          <a:noFill/>
        </p:spPr>
        <p:txBody>
          <a:bodyPr wrap="square" rtlCol="0">
            <a:spAutoFit/>
          </a:bodyPr>
          <a:lstStyle/>
          <a:p>
            <a:r>
              <a:rPr lang="en-US" altLang="zh-CN" sz="1400">
                <a:solidFill>
                  <a:schemeClr val="bg1"/>
                </a:solidFill>
                <a:latin typeface="楷体" panose="02010609060101010101" charset="-122"/>
                <a:ea typeface="楷体" panose="02010609060101010101" charset="-122"/>
                <a:cs typeface="楷体" panose="02010609060101010101" charset="-122"/>
              </a:rPr>
              <a:t>write*read*</a:t>
            </a:r>
            <a:r>
              <a:rPr lang="zh-CN" altLang="en-US" sz="1400">
                <a:solidFill>
                  <a:schemeClr val="bg1"/>
                </a:solidFill>
                <a:latin typeface="楷体" panose="02010609060101010101" charset="-122"/>
                <a:ea typeface="楷体" panose="02010609060101010101" charset="-122"/>
                <a:cs typeface="楷体" panose="02010609060101010101" charset="-122"/>
              </a:rPr>
              <a:t>等方法会移动索引</a:t>
            </a:r>
            <a:r>
              <a:rPr lang="en-US" altLang="zh-CN" sz="1400">
                <a:solidFill>
                  <a:schemeClr val="bg1"/>
                </a:solidFill>
                <a:latin typeface="楷体" panose="02010609060101010101" charset="-122"/>
                <a:ea typeface="楷体" panose="02010609060101010101" charset="-122"/>
                <a:cs typeface="楷体" panose="02010609060101010101" charset="-122"/>
              </a:rPr>
              <a:t>,set* get*</a:t>
            </a:r>
            <a:r>
              <a:rPr lang="zh-CN" altLang="en-US" sz="1400">
                <a:solidFill>
                  <a:schemeClr val="bg1"/>
                </a:solidFill>
                <a:latin typeface="楷体" panose="02010609060101010101" charset="-122"/>
                <a:ea typeface="楷体" panose="02010609060101010101" charset="-122"/>
                <a:cs typeface="楷体" panose="02010609060101010101" charset="-122"/>
              </a:rPr>
              <a:t>等方法不会移动索引</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17170" y="35560"/>
            <a:ext cx="2183034" cy="512128"/>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什么是</a:t>
            </a:r>
            <a:r>
              <a:rPr lang="en-US" altLang="zh-CN" sz="1600" b="1" dirty="0">
                <a:solidFill>
                  <a:srgbClr val="FFC000"/>
                </a:solidFill>
                <a:latin typeface="微软雅黑 Light" panose="020B0502040204020203" charset="-122"/>
                <a:ea typeface="微软雅黑 Light" panose="020B0502040204020203" charset="-122"/>
              </a:rPr>
              <a:t>TCP</a:t>
            </a:r>
            <a:r>
              <a:rPr lang="zh-CN" altLang="en-US" sz="1600" b="1" dirty="0">
                <a:solidFill>
                  <a:srgbClr val="FFC000"/>
                </a:solidFill>
                <a:latin typeface="微软雅黑 Light" panose="020B0502040204020203" charset="-122"/>
                <a:ea typeface="微软雅黑 Light" panose="020B0502040204020203" charset="-122"/>
              </a:rPr>
              <a:t>粘包半包？</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356" y="316877"/>
            <a:ext cx="5984630" cy="3904807"/>
          </a:xfrm>
          <a:prstGeom prst="rect">
            <a:avLst/>
          </a:prstGeom>
        </p:spPr>
      </p:pic>
      <p:sp>
        <p:nvSpPr>
          <p:cNvPr id="25" name="TextBox 1"/>
          <p:cNvSpPr txBox="1">
            <a:spLocks noChangeArrowheads="1"/>
          </p:cNvSpPr>
          <p:nvPr/>
        </p:nvSpPr>
        <p:spPr bwMode="auto">
          <a:xfrm>
            <a:off x="543038" y="774891"/>
            <a:ext cx="4454525" cy="3046988"/>
          </a:xfrm>
          <a:prstGeom prst="rect">
            <a:avLst/>
          </a:prstGeom>
          <a:noFill/>
          <a:ln w="9525">
            <a:noFill/>
            <a:miter lim="800000"/>
          </a:ln>
        </p:spPr>
        <p:txBody>
          <a:bodyPr wrap="square">
            <a:spAutoFit/>
          </a:bodyPr>
          <a:lstStyle/>
          <a:p>
            <a:pPr marL="285750" indent="-285750" eaLnBrk="0" hangingPunct="0">
              <a:lnSpc>
                <a:spcPct val="200000"/>
              </a:lnSpc>
              <a:buClr>
                <a:srgbClr val="FFC000"/>
              </a:buClr>
              <a:buFont typeface="Wingdings" panose="05000000000000000000" pitchFamily="2" charset="2"/>
              <a:buChar char="n"/>
            </a:pPr>
            <a:r>
              <a:rPr lang="en-US" altLang="zh-CN" sz="2400" dirty="0">
                <a:solidFill>
                  <a:schemeClr val="bg1"/>
                </a:solidFill>
                <a:latin typeface="微软雅黑 Light" panose="020B0502040204020203" charset="-122"/>
                <a:ea typeface="微软雅黑 Light" panose="020B0502040204020203" charset="-122"/>
              </a:rPr>
              <a:t>TCP</a:t>
            </a:r>
            <a:r>
              <a:rPr lang="zh-CN" altLang="en-US" sz="2400" dirty="0">
                <a:solidFill>
                  <a:schemeClr val="bg1"/>
                </a:solidFill>
                <a:latin typeface="微软雅黑 Light" panose="020B0502040204020203" charset="-122"/>
                <a:ea typeface="微软雅黑 Light" panose="020B0502040204020203" charset="-122"/>
              </a:rPr>
              <a:t>粘包</a:t>
            </a:r>
            <a:r>
              <a:rPr lang="en-US" altLang="zh-CN" sz="2400" dirty="0">
                <a:solidFill>
                  <a:schemeClr val="bg1"/>
                </a:solidFill>
                <a:latin typeface="微软雅黑 Light" panose="020B0502040204020203" charset="-122"/>
                <a:ea typeface="微软雅黑 Light" panose="020B0502040204020203" charset="-122"/>
              </a:rPr>
              <a:t>/</a:t>
            </a:r>
            <a:r>
              <a:rPr lang="zh-CN" altLang="en-US" sz="2400" dirty="0">
                <a:solidFill>
                  <a:schemeClr val="bg1"/>
                </a:solidFill>
                <a:latin typeface="微软雅黑 Light" panose="020B0502040204020203" charset="-122"/>
                <a:ea typeface="微软雅黑 Light" panose="020B0502040204020203" charset="-122"/>
              </a:rPr>
              <a:t>半包发生的原因</a:t>
            </a:r>
            <a:endParaRPr lang="en-US" altLang="zh-CN" sz="2400" dirty="0">
              <a:solidFill>
                <a:schemeClr val="bg1"/>
              </a:solidFill>
              <a:latin typeface="微软雅黑 Light" panose="020B0502040204020203" charset="-122"/>
              <a:ea typeface="微软雅黑 Light" panose="020B0502040204020203" charset="-122"/>
            </a:endParaRPr>
          </a:p>
          <a:p>
            <a:pPr marL="285750" indent="-285750" eaLnBrk="0" hangingPunct="0">
              <a:lnSpc>
                <a:spcPct val="200000"/>
              </a:lnSpc>
              <a:buClr>
                <a:srgbClr val="FFC000"/>
              </a:buClr>
              <a:buFont typeface="Wingdings" panose="05000000000000000000" pitchFamily="2" charset="2"/>
              <a:buChar char="Ø"/>
            </a:pPr>
            <a:r>
              <a:rPr lang="zh-CN" altLang="en-US" dirty="0">
                <a:solidFill>
                  <a:schemeClr val="bg1"/>
                </a:solidFill>
                <a:latin typeface="微软雅黑 Light" panose="020B0502040204020203" charset="-122"/>
                <a:ea typeface="微软雅黑 Light" panose="020B0502040204020203" charset="-122"/>
              </a:rPr>
              <a:t>应用程序写入数据的字节大小大于套接字发送缓冲区的大小</a:t>
            </a:r>
            <a:endParaRPr lang="en-US" altLang="zh-CN" dirty="0">
              <a:solidFill>
                <a:schemeClr val="bg1"/>
              </a:solidFill>
              <a:latin typeface="微软雅黑 Light" panose="020B0502040204020203" charset="-122"/>
              <a:ea typeface="微软雅黑 Light" panose="020B0502040204020203" charset="-122"/>
            </a:endParaRPr>
          </a:p>
          <a:p>
            <a:pPr marL="285750" indent="-285750" eaLnBrk="0" hangingPunct="0">
              <a:lnSpc>
                <a:spcPct val="200000"/>
              </a:lnSpc>
              <a:buClr>
                <a:srgbClr val="FFC000"/>
              </a:buClr>
              <a:buFont typeface="Wingdings" panose="05000000000000000000" pitchFamily="2" charset="2"/>
              <a:buChar char="Ø"/>
            </a:pPr>
            <a:r>
              <a:rPr lang="zh-CN" altLang="en-US" dirty="0">
                <a:solidFill>
                  <a:schemeClr val="bg1"/>
                </a:solidFill>
                <a:latin typeface="微软雅黑 Light" panose="020B0502040204020203" charset="-122"/>
                <a:ea typeface="微软雅黑 Light" panose="020B0502040204020203" charset="-122"/>
              </a:rPr>
              <a:t>进行</a:t>
            </a:r>
            <a:r>
              <a:rPr lang="en-US" altLang="zh-CN" dirty="0">
                <a:solidFill>
                  <a:schemeClr val="bg1"/>
                </a:solidFill>
                <a:latin typeface="微软雅黑 Light" panose="020B0502040204020203" charset="-122"/>
                <a:ea typeface="微软雅黑 Light" panose="020B0502040204020203" charset="-122"/>
              </a:rPr>
              <a:t>MSS</a:t>
            </a:r>
            <a:r>
              <a:rPr lang="zh-CN" altLang="en-US" dirty="0">
                <a:solidFill>
                  <a:schemeClr val="bg1"/>
                </a:solidFill>
                <a:latin typeface="微软雅黑 Light" panose="020B0502040204020203" charset="-122"/>
                <a:ea typeface="微软雅黑 Light" panose="020B0502040204020203" charset="-122"/>
              </a:rPr>
              <a:t>大小的</a:t>
            </a:r>
            <a:r>
              <a:rPr lang="en-US" altLang="zh-CN" dirty="0">
                <a:solidFill>
                  <a:schemeClr val="bg1"/>
                </a:solidFill>
                <a:latin typeface="微软雅黑 Light" panose="020B0502040204020203" charset="-122"/>
                <a:ea typeface="微软雅黑 Light" panose="020B0502040204020203" charset="-122"/>
              </a:rPr>
              <a:t>TCP</a:t>
            </a:r>
            <a:r>
              <a:rPr lang="zh-CN" altLang="en-US" dirty="0">
                <a:solidFill>
                  <a:schemeClr val="bg1"/>
                </a:solidFill>
                <a:latin typeface="微软雅黑 Light" panose="020B0502040204020203" charset="-122"/>
                <a:ea typeface="微软雅黑 Light" panose="020B0502040204020203" charset="-122"/>
              </a:rPr>
              <a:t>分段</a:t>
            </a:r>
            <a:endParaRPr lang="en-US" altLang="zh-CN" dirty="0">
              <a:solidFill>
                <a:schemeClr val="bg1"/>
              </a:solidFill>
              <a:latin typeface="微软雅黑 Light" panose="020B0502040204020203" charset="-122"/>
              <a:ea typeface="微软雅黑 Light" panose="020B0502040204020203" charset="-122"/>
            </a:endParaRPr>
          </a:p>
          <a:p>
            <a:pPr marL="285750" indent="-285750" eaLnBrk="0" hangingPunct="0">
              <a:lnSpc>
                <a:spcPct val="200000"/>
              </a:lnSpc>
              <a:buClr>
                <a:srgbClr val="FFC000"/>
              </a:buClr>
              <a:buFont typeface="Wingdings" panose="05000000000000000000" pitchFamily="2" charset="2"/>
              <a:buChar char="Ø"/>
            </a:pPr>
            <a:r>
              <a:rPr lang="zh-CN" altLang="en-US" dirty="0">
                <a:solidFill>
                  <a:schemeClr val="bg1"/>
                </a:solidFill>
                <a:latin typeface="微软雅黑 Light" panose="020B0502040204020203" charset="-122"/>
                <a:ea typeface="微软雅黑 Light" panose="020B0502040204020203" charset="-122"/>
              </a:rPr>
              <a:t>以太网的</a:t>
            </a:r>
            <a:r>
              <a:rPr lang="en-US" altLang="zh-CN" dirty="0">
                <a:solidFill>
                  <a:schemeClr val="bg1"/>
                </a:solidFill>
                <a:latin typeface="微软雅黑 Light" panose="020B0502040204020203" charset="-122"/>
                <a:ea typeface="微软雅黑 Light" panose="020B0502040204020203" charset="-122"/>
              </a:rPr>
              <a:t>payload</a:t>
            </a:r>
            <a:r>
              <a:rPr lang="zh-CN" altLang="en-US" dirty="0">
                <a:solidFill>
                  <a:schemeClr val="bg1"/>
                </a:solidFill>
                <a:latin typeface="微软雅黑 Light" panose="020B0502040204020203" charset="-122"/>
                <a:ea typeface="微软雅黑 Light" panose="020B0502040204020203" charset="-122"/>
              </a:rPr>
              <a:t>大于</a:t>
            </a:r>
            <a:r>
              <a:rPr lang="en-US" altLang="zh-CN" dirty="0">
                <a:solidFill>
                  <a:schemeClr val="bg1"/>
                </a:solidFill>
                <a:latin typeface="微软雅黑 Light" panose="020B0502040204020203" charset="-122"/>
                <a:ea typeface="微软雅黑 Light" panose="020B0502040204020203" charset="-122"/>
              </a:rPr>
              <a:t>MTU</a:t>
            </a:r>
            <a:r>
              <a:rPr lang="zh-CN" altLang="en-US" dirty="0">
                <a:solidFill>
                  <a:schemeClr val="bg1"/>
                </a:solidFill>
                <a:latin typeface="微软雅黑 Light" panose="020B0502040204020203" charset="-122"/>
                <a:ea typeface="微软雅黑 Light" panose="020B0502040204020203" charset="-122"/>
              </a:rPr>
              <a:t>进行</a:t>
            </a:r>
            <a:r>
              <a:rPr lang="en-US" altLang="zh-CN" dirty="0">
                <a:solidFill>
                  <a:schemeClr val="bg1"/>
                </a:solidFill>
                <a:latin typeface="微软雅黑 Light" panose="020B0502040204020203" charset="-122"/>
                <a:ea typeface="微软雅黑 Light" panose="020B0502040204020203" charset="-122"/>
              </a:rPr>
              <a:t>IP</a:t>
            </a:r>
            <a:r>
              <a:rPr lang="zh-CN" altLang="en-US" dirty="0">
                <a:solidFill>
                  <a:schemeClr val="bg1"/>
                </a:solidFill>
                <a:latin typeface="微软雅黑 Light" panose="020B0502040204020203" charset="-122"/>
                <a:ea typeface="微软雅黑 Light" panose="020B0502040204020203" charset="-122"/>
              </a:rPr>
              <a:t>分片</a:t>
            </a:r>
          </a:p>
        </p:txBody>
      </p:sp>
      <p:sp>
        <p:nvSpPr>
          <p:cNvPr id="26" name="TextBox 1"/>
          <p:cNvSpPr txBox="1">
            <a:spLocks noChangeArrowheads="1"/>
          </p:cNvSpPr>
          <p:nvPr/>
        </p:nvSpPr>
        <p:spPr bwMode="auto">
          <a:xfrm>
            <a:off x="543037" y="3738566"/>
            <a:ext cx="6003925" cy="2676525"/>
          </a:xfrm>
          <a:prstGeom prst="rect">
            <a:avLst/>
          </a:prstGeom>
          <a:noFill/>
          <a:ln w="9525">
            <a:noFill/>
            <a:miter lim="800000"/>
          </a:ln>
        </p:spPr>
        <p:txBody>
          <a:bodyPr wrap="square">
            <a:spAutoFit/>
          </a:bodyPr>
          <a:lstStyle/>
          <a:p>
            <a:pPr marL="285750" indent="-285750" eaLnBrk="0" hangingPunct="0">
              <a:lnSpc>
                <a:spcPct val="200000"/>
              </a:lnSpc>
              <a:buClr>
                <a:srgbClr val="FFC000"/>
              </a:buClr>
              <a:buFont typeface="Wingdings" panose="05000000000000000000" pitchFamily="2" charset="2"/>
              <a:buChar char="n"/>
            </a:pPr>
            <a:r>
              <a:rPr lang="zh-CN" altLang="en-US" sz="2400" dirty="0">
                <a:solidFill>
                  <a:schemeClr val="bg1"/>
                </a:solidFill>
                <a:latin typeface="微软雅黑 Light" panose="020B0502040204020203" charset="-122"/>
                <a:ea typeface="微软雅黑 Light" panose="020B0502040204020203" charset="-122"/>
              </a:rPr>
              <a:t>解决粘包半包问题</a:t>
            </a:r>
            <a:endParaRPr lang="en-US" altLang="zh-CN" sz="2400" dirty="0">
              <a:solidFill>
                <a:schemeClr val="bg1"/>
              </a:solidFill>
              <a:latin typeface="微软雅黑 Light" panose="020B0502040204020203" charset="-122"/>
              <a:ea typeface="微软雅黑 Light" panose="020B0502040204020203" charset="-122"/>
            </a:endParaRPr>
          </a:p>
          <a:p>
            <a:pPr marL="342900" indent="-342900" eaLnBrk="0" hangingPunct="0">
              <a:lnSpc>
                <a:spcPct val="200000"/>
              </a:lnSpc>
              <a:buClr>
                <a:srgbClr val="FFC000"/>
              </a:buClr>
              <a:buFont typeface="Wingdings" panose="05000000000000000000" charset="0"/>
              <a:buChar char="Ø"/>
            </a:pPr>
            <a:r>
              <a:rPr lang="zh-CN" altLang="en-US" sz="2400" dirty="0">
                <a:solidFill>
                  <a:schemeClr val="bg1"/>
                </a:solidFill>
                <a:latin typeface="微软雅黑 Light" panose="020B0502040204020203" charset="-122"/>
                <a:ea typeface="微软雅黑 Light" panose="020B0502040204020203" charset="-122"/>
              </a:rPr>
              <a:t>  </a:t>
            </a:r>
            <a:r>
              <a:rPr lang="zh-CN" altLang="en-US" dirty="0">
                <a:solidFill>
                  <a:schemeClr val="bg1"/>
                </a:solidFill>
                <a:latin typeface="微软雅黑 Light" panose="020B0502040204020203" charset="-122"/>
                <a:ea typeface="微软雅黑 Light" panose="020B0502040204020203" charset="-122"/>
              </a:rPr>
              <a:t>加分割符</a:t>
            </a:r>
          </a:p>
          <a:p>
            <a:pPr marL="285750" indent="-285750" eaLnBrk="0" hangingPunct="0">
              <a:lnSpc>
                <a:spcPct val="200000"/>
              </a:lnSpc>
              <a:buClr>
                <a:srgbClr val="FFC000"/>
              </a:buClr>
              <a:buFont typeface="Wingdings" panose="05000000000000000000" charset="0"/>
              <a:buChar char="Ø"/>
            </a:pPr>
            <a:r>
              <a:rPr lang="zh-CN" altLang="en-US" dirty="0">
                <a:solidFill>
                  <a:schemeClr val="bg1"/>
                </a:solidFill>
                <a:latin typeface="微软雅黑 Light" panose="020B0502040204020203" charset="-122"/>
                <a:ea typeface="微软雅黑 Light" panose="020B0502040204020203" charset="-122"/>
              </a:rPr>
              <a:t>   长度</a:t>
            </a:r>
          </a:p>
          <a:p>
            <a:pPr marL="285750" indent="-285750" eaLnBrk="0" hangingPunct="0">
              <a:lnSpc>
                <a:spcPct val="200000"/>
              </a:lnSpc>
              <a:buClr>
                <a:srgbClr val="FFC000"/>
              </a:buClr>
              <a:buFont typeface="Wingdings" panose="05000000000000000000" charset="0"/>
              <a:buChar char="Ø"/>
            </a:pPr>
            <a:r>
              <a:rPr lang="zh-CN" altLang="en-US" dirty="0">
                <a:solidFill>
                  <a:schemeClr val="bg1"/>
                </a:solidFill>
                <a:latin typeface="微软雅黑 Light" panose="020B0502040204020203" charset="-122"/>
                <a:ea typeface="微软雅黑 Light" panose="020B0502040204020203" charset="-122"/>
              </a:rPr>
              <a:t>   消息头</a:t>
            </a:r>
            <a:r>
              <a:rPr lang="en-US" altLang="zh-CN" dirty="0">
                <a:solidFill>
                  <a:schemeClr val="bg1"/>
                </a:solidFill>
                <a:latin typeface="微软雅黑 Light" panose="020B0502040204020203" charset="-122"/>
                <a:ea typeface="微软雅黑 Light" panose="020B0502040204020203" charset="-122"/>
              </a:rPr>
              <a:t>(</a:t>
            </a:r>
            <a:r>
              <a:rPr lang="zh-CN" altLang="en-US" dirty="0">
                <a:solidFill>
                  <a:schemeClr val="bg1"/>
                </a:solidFill>
                <a:latin typeface="微软雅黑 Light" panose="020B0502040204020203" charset="-122"/>
                <a:ea typeface="微软雅黑 Light" panose="020B0502040204020203" charset="-122"/>
              </a:rPr>
              <a:t>消息体长度</a:t>
            </a:r>
            <a:r>
              <a:rPr lang="en-US" altLang="zh-CN" dirty="0">
                <a:solidFill>
                  <a:schemeClr val="bg1"/>
                </a:solidFill>
                <a:latin typeface="微软雅黑 Light" panose="020B0502040204020203" charset="-122"/>
                <a:ea typeface="微软雅黑 Light" panose="020B0502040204020203" charset="-122"/>
              </a:rPr>
              <a:t>)</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1702435"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nSpc>
                <a:spcPct val="200000"/>
              </a:lnSpc>
              <a:buClr>
                <a:srgbClr val="FFC000"/>
              </a:buClr>
              <a:buNone/>
            </a:pPr>
            <a:r>
              <a:rPr lang="en-US" altLang="zh-CN" sz="1600" b="1" dirty="0">
                <a:solidFill>
                  <a:srgbClr val="FFC000"/>
                </a:solidFill>
                <a:latin typeface="微软雅黑 Light" panose="020B0502040204020203" charset="-122"/>
                <a:ea typeface="微软雅黑 Light" panose="020B0502040204020203" charset="-122"/>
              </a:rPr>
              <a:t>Netty</a:t>
            </a:r>
            <a:r>
              <a:rPr lang="zh-CN" altLang="en-US" sz="1600" b="1" dirty="0">
                <a:solidFill>
                  <a:srgbClr val="FFC000"/>
                </a:solidFill>
                <a:latin typeface="微软雅黑 Light" panose="020B0502040204020203" charset="-122"/>
                <a:ea typeface="微软雅黑 Light" panose="020B0502040204020203" charset="-122"/>
              </a:rPr>
              <a:t>编解码框架</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3" name="图片 2"/>
          <p:cNvPicPr>
            <a:picLocks noChangeAspect="1"/>
          </p:cNvPicPr>
          <p:nvPr/>
        </p:nvPicPr>
        <p:blipFill>
          <a:blip r:embed="rId2"/>
          <a:stretch>
            <a:fillRect/>
          </a:stretch>
        </p:blipFill>
        <p:spPr>
          <a:xfrm>
            <a:off x="622300" y="3058160"/>
            <a:ext cx="9868535" cy="2339340"/>
          </a:xfrm>
          <a:prstGeom prst="rect">
            <a:avLst/>
          </a:prstGeom>
        </p:spPr>
      </p:pic>
      <p:sp>
        <p:nvSpPr>
          <p:cNvPr id="5" name="文本框 4"/>
          <p:cNvSpPr txBox="1"/>
          <p:nvPr/>
        </p:nvSpPr>
        <p:spPr>
          <a:xfrm>
            <a:off x="622300" y="812800"/>
            <a:ext cx="10066655" cy="1814830"/>
          </a:xfrm>
          <a:prstGeom prst="rect">
            <a:avLst/>
          </a:prstGeom>
          <a:noFill/>
        </p:spPr>
        <p:txBody>
          <a:bodyPr wrap="square" rtlCol="0" anchor="t">
            <a:spAutoFit/>
          </a:bodyPr>
          <a:lstStyle/>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如果将消息看作是对于特定的应用程序具有具体含义的结构化的字节序列—它的数据。那么编码器是将消息转换为适合于传输的格式（最有可能的就是字节流）；而对应的解码器则是将网络字节流转换回应用程序的消息格式。</a:t>
            </a:r>
          </a:p>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编码器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操作出站数据</a:t>
            </a:r>
          </a:p>
          <a:p>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解码器</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处理入站数据</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未命名文件 (3)"/>
          <p:cNvPicPr>
            <a:picLocks noChangeAspect="1"/>
          </p:cNvPicPr>
          <p:nvPr/>
        </p:nvPicPr>
        <p:blipFill>
          <a:blip r:embed="rId2"/>
          <a:stretch>
            <a:fillRect/>
          </a:stretch>
        </p:blipFill>
        <p:spPr>
          <a:xfrm>
            <a:off x="-1308100" y="332740"/>
            <a:ext cx="11691620" cy="6280785"/>
          </a:xfrm>
          <a:prstGeom prst="rect">
            <a:avLst/>
          </a:prstGeom>
        </p:spPr>
      </p:pic>
      <p:sp>
        <p:nvSpPr>
          <p:cNvPr id="3075" name="TextBox 4"/>
          <p:cNvSpPr txBox="1"/>
          <p:nvPr/>
        </p:nvSpPr>
        <p:spPr>
          <a:xfrm>
            <a:off x="299085" y="27940"/>
            <a:ext cx="2722880"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en-US" sz="1600" b="1" dirty="0">
                <a:solidFill>
                  <a:srgbClr val="FFC000"/>
                </a:solidFill>
                <a:latin typeface="微软雅黑 Light" panose="020B0502040204020203" charset="-122"/>
                <a:ea typeface="微软雅黑 Light" panose="020B0502040204020203" charset="-122"/>
              </a:rPr>
              <a:t>RPC(</a:t>
            </a:r>
            <a:r>
              <a:rPr lang="zh-CN" altLang="en-US" sz="1600">
                <a:solidFill>
                  <a:schemeClr val="bg1"/>
                </a:solidFill>
                <a:sym typeface="+mn-ea"/>
              </a:rPr>
              <a:t>远程过程调用</a:t>
            </a:r>
            <a:r>
              <a:rPr lang="en-US" sz="1600" b="1" dirty="0">
                <a:solidFill>
                  <a:srgbClr val="FFC000"/>
                </a:solidFill>
                <a:latin typeface="微软雅黑 Light" panose="020B0502040204020203" charset="-122"/>
                <a:ea typeface="微软雅黑 Light" panose="020B0502040204020203" charset="-122"/>
              </a:rPr>
              <a:t>)</a:t>
            </a:r>
            <a:r>
              <a:rPr lang="zh-CN" altLang="en-US" sz="1600" b="1" dirty="0">
                <a:solidFill>
                  <a:srgbClr val="FFC000"/>
                </a:solidFill>
                <a:latin typeface="微软雅黑 Light" panose="020B0502040204020203" charset="-122"/>
                <a:ea typeface="微软雅黑 Light" panose="020B0502040204020203" charset="-122"/>
              </a:rPr>
              <a:t>框架实战</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6" name="文本框 5"/>
          <p:cNvSpPr txBox="1"/>
          <p:nvPr/>
        </p:nvSpPr>
        <p:spPr>
          <a:xfrm>
            <a:off x="494665" y="703580"/>
            <a:ext cx="10688955" cy="60769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RPC的实现方式是本地通过远程代理对象调用远程服务。</a:t>
            </a:r>
          </a:p>
          <a:p>
            <a:pPr>
              <a:lnSpc>
                <a:spcPct val="110000"/>
              </a:lnSpc>
            </a:pP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通过RPC能解耦服务，这才是使用RPC的真正目的。</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1091565"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en-US" sz="1600" b="1" dirty="0">
                <a:solidFill>
                  <a:srgbClr val="FFC000"/>
                </a:solidFill>
                <a:latin typeface="微软雅黑 Light" panose="020B0502040204020203" charset="-122"/>
                <a:ea typeface="微软雅黑 Light" panose="020B0502040204020203" charset="-122"/>
              </a:rPr>
              <a:t>HTTP</a:t>
            </a:r>
            <a:r>
              <a:rPr lang="zh-CN" altLang="en-US" sz="1600" b="1" dirty="0">
                <a:solidFill>
                  <a:srgbClr val="FFC000"/>
                </a:solidFill>
                <a:latin typeface="微软雅黑 Light" panose="020B0502040204020203" charset="-122"/>
                <a:ea typeface="微软雅黑 Light" panose="020B0502040204020203" charset="-122"/>
              </a:rPr>
              <a:t>协议</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11266" name="Picture 2" descr="https://upload-images.jianshu.io/upload_images/1856419-dda70fede5f1ef04.jpg"/>
          <p:cNvPicPr>
            <a:picLocks noChangeAspect="1" noChangeArrowheads="1"/>
          </p:cNvPicPr>
          <p:nvPr/>
        </p:nvPicPr>
        <p:blipFill>
          <a:blip r:embed="rId2"/>
          <a:srcRect/>
          <a:stretch>
            <a:fillRect/>
          </a:stretch>
        </p:blipFill>
        <p:spPr bwMode="auto">
          <a:xfrm>
            <a:off x="182880" y="1136332"/>
            <a:ext cx="4962525" cy="3524251"/>
          </a:xfrm>
          <a:prstGeom prst="rect">
            <a:avLst/>
          </a:prstGeom>
          <a:noFill/>
        </p:spPr>
      </p:pic>
      <p:pic>
        <p:nvPicPr>
          <p:cNvPr id="11267" name="Picture 3"/>
          <p:cNvPicPr>
            <a:picLocks noChangeAspect="1" noChangeArrowheads="1"/>
          </p:cNvPicPr>
          <p:nvPr/>
        </p:nvPicPr>
        <p:blipFill>
          <a:blip r:embed="rId3"/>
          <a:srcRect/>
          <a:stretch>
            <a:fillRect/>
          </a:stretch>
        </p:blipFill>
        <p:spPr bwMode="auto">
          <a:xfrm>
            <a:off x="5246370" y="1136015"/>
            <a:ext cx="6416675" cy="24003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2431415"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服务器推送技术 </a:t>
            </a:r>
            <a:r>
              <a:rPr lang="en-US" altLang="zh-CN" sz="1600" b="1" dirty="0">
                <a:solidFill>
                  <a:srgbClr val="FFC000"/>
                </a:solidFill>
                <a:latin typeface="微软雅黑 Light" panose="020B0502040204020203" charset="-122"/>
                <a:ea typeface="微软雅黑 Light" panose="020B0502040204020203" charset="-122"/>
              </a:rPr>
              <a:t>- </a:t>
            </a:r>
            <a:r>
              <a:rPr lang="zh-CN" altLang="en-US" sz="1600" b="1" dirty="0">
                <a:solidFill>
                  <a:srgbClr val="FFC000"/>
                </a:solidFill>
                <a:latin typeface="微软雅黑 Light" panose="020B0502040204020203" charset="-122"/>
                <a:ea typeface="微软雅黑 Light" panose="020B0502040204020203" charset="-122"/>
              </a:rPr>
              <a:t>短轮询</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4" name="TextBox 1"/>
          <p:cNvSpPr txBox="1">
            <a:spLocks noChangeArrowheads="1"/>
          </p:cNvSpPr>
          <p:nvPr/>
        </p:nvSpPr>
        <p:spPr bwMode="auto">
          <a:xfrm>
            <a:off x="395605" y="717868"/>
            <a:ext cx="4816475" cy="506730"/>
          </a:xfrm>
          <a:prstGeom prst="rect">
            <a:avLst/>
          </a:prstGeom>
          <a:noFill/>
          <a:ln w="9525">
            <a:noFill/>
            <a:miter lim="800000"/>
          </a:ln>
        </p:spPr>
        <p:txBody>
          <a:bodyPr wrap="square">
            <a:spAutoFit/>
          </a:bodyPr>
          <a:lstStyle/>
          <a:p>
            <a:pPr indent="0" eaLnBrk="0" hangingPunct="0">
              <a:lnSpc>
                <a:spcPct val="150000"/>
              </a:lnSpc>
              <a:buFont typeface="Wingdings" panose="05000000000000000000" pitchFamily="2" charset="2"/>
              <a:buNone/>
            </a:pPr>
            <a:r>
              <a:rPr lang="zh-CN" altLang="en-US">
                <a:solidFill>
                  <a:srgbClr val="00B050"/>
                </a:solidFill>
                <a:latin typeface="微软雅黑" panose="020B0503020204020204" pitchFamily="34" charset="-122"/>
                <a:ea typeface="微软雅黑" panose="020B0503020204020204" pitchFamily="34" charset="-122"/>
              </a:rPr>
              <a:t>客户端定时发送请求给服务端</a:t>
            </a:r>
          </a:p>
        </p:txBody>
      </p:sp>
      <p:sp>
        <p:nvSpPr>
          <p:cNvPr id="46" name="矩形 45"/>
          <p:cNvSpPr/>
          <p:nvPr/>
        </p:nvSpPr>
        <p:spPr>
          <a:xfrm>
            <a:off x="485775" y="1497965"/>
            <a:ext cx="4899660" cy="1168400"/>
          </a:xfrm>
          <a:prstGeom prst="rect">
            <a:avLst/>
          </a:prstGeom>
        </p:spPr>
        <p:txBody>
          <a:bodyPr wrap="square">
            <a:spAutoFit/>
          </a:bodyPr>
          <a:lstStyle/>
          <a:p>
            <a:r>
              <a:rPr lang="en-US" altLang="zh-CN" sz="1400">
                <a:solidFill>
                  <a:schemeClr val="bg1"/>
                </a:solidFill>
                <a:latin typeface="微软雅黑" panose="020B0503020204020204" pitchFamily="34" charset="-122"/>
                <a:ea typeface="微软雅黑" panose="020B0503020204020204" pitchFamily="34" charset="-122"/>
              </a:rPr>
              <a:t>setInterval(function() {</a:t>
            </a:r>
          </a:p>
          <a:p>
            <a:r>
              <a:rPr lang="en-US" altLang="zh-CN" sz="1400">
                <a:solidFill>
                  <a:schemeClr val="bg1"/>
                </a:solidFill>
                <a:latin typeface="微软雅黑" panose="020B0503020204020204" pitchFamily="34" charset="-122"/>
                <a:ea typeface="微软雅黑" panose="020B0503020204020204" pitchFamily="34" charset="-122"/>
              </a:rPr>
              <a:t>    $.ajax({</a:t>
            </a:r>
          </a:p>
          <a:p>
            <a:r>
              <a:rPr lang="en-US" altLang="zh-CN" sz="1400">
                <a:solidFill>
                  <a:schemeClr val="bg1"/>
                </a:solidFill>
                <a:latin typeface="微软雅黑" panose="020B0503020204020204" pitchFamily="34" charset="-122"/>
                <a:ea typeface="微软雅黑" panose="020B0503020204020204" pitchFamily="34" charset="-122"/>
              </a:rPr>
              <a:t>	</a:t>
            </a:r>
            <a:r>
              <a:rPr lang="en-US" altLang="zh-CN" sz="1200">
                <a:solidFill>
                  <a:schemeClr val="bg1"/>
                </a:solidFill>
                <a:latin typeface="微软雅黑" panose="020B0503020204020204" pitchFamily="34" charset="-122"/>
                <a:ea typeface="微软雅黑" panose="020B0503020204020204" pitchFamily="34" charset="-122"/>
              </a:rPr>
              <a:t>//TODO</a:t>
            </a:r>
            <a:endParaRPr lang="en-US" altLang="zh-CN" sz="1400">
              <a:solidFill>
                <a:schemeClr val="bg1"/>
              </a:solidFill>
              <a:latin typeface="微软雅黑" panose="020B0503020204020204" pitchFamily="34" charset="-122"/>
              <a:ea typeface="微软雅黑" panose="020B0503020204020204" pitchFamily="34" charset="-122"/>
            </a:endParaRPr>
          </a:p>
          <a:p>
            <a:r>
              <a:rPr lang="en-US" altLang="zh-CN" sz="1400">
                <a:solidFill>
                  <a:schemeClr val="bg1"/>
                </a:solidFill>
                <a:latin typeface="微软雅黑" panose="020B0503020204020204" pitchFamily="34" charset="-122"/>
                <a:ea typeface="微软雅黑" panose="020B0503020204020204" pitchFamily="34" charset="-122"/>
              </a:rPr>
              <a:t>});</a:t>
            </a:r>
          </a:p>
          <a:p>
            <a:r>
              <a:rPr lang="en-US" altLang="zh-CN" sz="1400">
                <a:solidFill>
                  <a:schemeClr val="bg1"/>
                </a:solidFill>
                <a:latin typeface="微软雅黑" panose="020B0503020204020204" pitchFamily="34" charset="-122"/>
                <a:ea typeface="微软雅黑" panose="020B0503020204020204" pitchFamily="34" charset="-122"/>
              </a:rPr>
              <a:t>}, 3000);</a:t>
            </a:r>
          </a:p>
        </p:txBody>
      </p:sp>
      <p:sp>
        <p:nvSpPr>
          <p:cNvPr id="6" name="文本框 5"/>
          <p:cNvSpPr txBox="1"/>
          <p:nvPr/>
        </p:nvSpPr>
        <p:spPr>
          <a:xfrm>
            <a:off x="485775" y="3340100"/>
            <a:ext cx="3063240" cy="2915285"/>
          </a:xfrm>
          <a:prstGeom prst="rect">
            <a:avLst/>
          </a:prstGeom>
          <a:noFill/>
        </p:spPr>
        <p:txBody>
          <a:bodyPr wrap="square" rtlCol="0">
            <a:spAutoFit/>
          </a:bodyPr>
          <a:lstStyle/>
          <a:p>
            <a:pPr marL="285750" indent="-285750">
              <a:lnSpc>
                <a:spcPct val="120000"/>
              </a:lnSpc>
              <a:buFont typeface="Wingdings" panose="05000000000000000000" charset="0"/>
              <a:buChar char="n"/>
            </a:pPr>
            <a:r>
              <a:rPr lang="zh-CN" altLang="en-US">
                <a:solidFill>
                  <a:srgbClr val="FFC000"/>
                </a:solidFill>
                <a:latin typeface="微软雅黑" panose="020B0503020204020204" pitchFamily="34" charset="-122"/>
                <a:ea typeface="微软雅黑" panose="020B0503020204020204" pitchFamily="34" charset="-122"/>
              </a:rPr>
              <a:t>优点：</a:t>
            </a:r>
            <a:endParaRPr lang="zh-CN" altLang="en-US">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服务端无须改造</a:t>
            </a:r>
          </a:p>
          <a:p>
            <a:pPr>
              <a:lnSpc>
                <a:spcPct val="120000"/>
              </a:lnSpc>
            </a:pPr>
            <a:endParaRPr lang="zh-CN" altLang="en-US">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n"/>
            </a:pPr>
            <a:r>
              <a:rPr lang="zh-CN" altLang="en-US">
                <a:solidFill>
                  <a:srgbClr val="FFC000"/>
                </a:solidFill>
                <a:latin typeface="微软雅黑" panose="020B0503020204020204" pitchFamily="34" charset="-122"/>
                <a:ea typeface="微软雅黑" panose="020B0503020204020204" pitchFamily="34" charset="-122"/>
              </a:rPr>
              <a:t>缺点：</a:t>
            </a:r>
            <a:endParaRPr lang="zh-CN" altLang="en-US">
              <a:solidFill>
                <a:schemeClr val="bg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大量占用服务器资源</a:t>
            </a:r>
          </a:p>
          <a:p>
            <a:pPr marL="285750" indent="-285750">
              <a:lnSpc>
                <a:spcPct val="120000"/>
              </a:lnSpc>
              <a:buFont typeface="Wingdings" panose="05000000000000000000" charset="0"/>
              <a:buChar char="Ø"/>
            </a:pPr>
            <a:r>
              <a:rPr lang="zh-CN" altLang="en-US">
                <a:solidFill>
                  <a:schemeClr val="bg1"/>
                </a:solidFill>
                <a:latin typeface="微软雅黑" panose="020B0503020204020204" pitchFamily="34" charset="-122"/>
                <a:ea typeface="微软雅黑" panose="020B0503020204020204" pitchFamily="34" charset="-122"/>
              </a:rPr>
              <a:t>数据响应不及时</a:t>
            </a:r>
            <a:endParaRPr lang="zh-CN" altLang="en-US"/>
          </a:p>
          <a:p>
            <a:endParaRPr lang="zh-CN" altLang="en-US"/>
          </a:p>
          <a:p>
            <a:endParaRPr lang="zh-CN" altLang="en-US"/>
          </a:p>
          <a:p>
            <a:endParaRPr lang="zh-CN" altLang="en-US"/>
          </a:p>
        </p:txBody>
      </p:sp>
      <p:pic>
        <p:nvPicPr>
          <p:cNvPr id="9" name="图片 8" descr="未命名文件 (6)"/>
          <p:cNvPicPr>
            <a:picLocks noChangeAspect="1"/>
          </p:cNvPicPr>
          <p:nvPr/>
        </p:nvPicPr>
        <p:blipFill>
          <a:blip r:embed="rId2"/>
          <a:stretch>
            <a:fillRect/>
          </a:stretch>
        </p:blipFill>
        <p:spPr>
          <a:xfrm>
            <a:off x="3549015" y="-462915"/>
            <a:ext cx="7053580" cy="5834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3458845"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服务器推送技术 </a:t>
            </a:r>
            <a:r>
              <a:rPr lang="en-US" altLang="zh-CN" sz="1600" b="1" dirty="0">
                <a:solidFill>
                  <a:srgbClr val="FFC000"/>
                </a:solidFill>
                <a:latin typeface="微软雅黑 Light" panose="020B0502040204020203" charset="-122"/>
                <a:ea typeface="微软雅黑 Light" panose="020B0502040204020203" charset="-122"/>
              </a:rPr>
              <a:t>- </a:t>
            </a:r>
            <a:r>
              <a:rPr lang="zh-CN" altLang="en-US" sz="1600" b="1" dirty="0">
                <a:solidFill>
                  <a:srgbClr val="FFC000"/>
                </a:solidFill>
                <a:latin typeface="微软雅黑 Light" panose="020B0502040204020203" charset="-122"/>
                <a:ea typeface="微软雅黑 Light" panose="020B0502040204020203" charset="-122"/>
              </a:rPr>
              <a:t>长轮询（</a:t>
            </a:r>
            <a:r>
              <a:rPr lang="en-US" altLang="zh-CN" sz="1600" b="1" dirty="0">
                <a:solidFill>
                  <a:srgbClr val="FFC000"/>
                </a:solidFill>
                <a:latin typeface="微软雅黑 Light" panose="020B0502040204020203" charset="-122"/>
                <a:ea typeface="微软雅黑 Light" panose="020B0502040204020203" charset="-122"/>
              </a:rPr>
              <a:t>Comet</a:t>
            </a:r>
            <a:r>
              <a:rPr lang="zh-CN" altLang="en-US" sz="1600" b="1" dirty="0">
                <a:solidFill>
                  <a:srgbClr val="FFC000"/>
                </a:solidFill>
                <a:latin typeface="微软雅黑 Light" panose="020B0502040204020203" charset="-122"/>
                <a:ea typeface="微软雅黑 Light" panose="020B0502040204020203" charset="-122"/>
              </a:rPr>
              <a:t>）</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438150" y="812800"/>
            <a:ext cx="6154420" cy="337185"/>
          </a:xfrm>
          <a:prstGeom prst="rect">
            <a:avLst/>
          </a:prstGeom>
          <a:noFill/>
        </p:spPr>
        <p:txBody>
          <a:bodyPr wrap="square" rtlCol="0" anchor="t">
            <a:spAutoFit/>
          </a:bodyPr>
          <a:lstStyle/>
          <a:p>
            <a:r>
              <a:rPr lang="zh-CN" altLang="en-US" sz="1600">
                <a:solidFill>
                  <a:srgbClr val="00B050"/>
                </a:solidFill>
                <a:latin typeface="微软雅黑" panose="020B0503020204020204" pitchFamily="34" charset="-122"/>
                <a:ea typeface="微软雅黑" panose="020B0503020204020204" pitchFamily="34" charset="-122"/>
                <a:sym typeface="+mn-ea"/>
              </a:rPr>
              <a:t>基于 </a:t>
            </a:r>
            <a:r>
              <a:rPr lang="en-US" altLang="zh-CN" sz="1600">
                <a:solidFill>
                  <a:srgbClr val="00B050"/>
                </a:solidFill>
                <a:latin typeface="微软雅黑" panose="020B0503020204020204" pitchFamily="34" charset="-122"/>
                <a:ea typeface="微软雅黑" panose="020B0503020204020204" pitchFamily="34" charset="-122"/>
                <a:sym typeface="+mn-ea"/>
              </a:rPr>
              <a:t>HTTP</a:t>
            </a:r>
            <a:r>
              <a:rPr lang="zh-CN" altLang="en-US" sz="1600">
                <a:solidFill>
                  <a:srgbClr val="00B050"/>
                </a:solidFill>
                <a:latin typeface="微软雅黑" panose="020B0503020204020204" pitchFamily="34" charset="-122"/>
                <a:ea typeface="微软雅黑" panose="020B0503020204020204" pitchFamily="34" charset="-122"/>
                <a:sym typeface="+mn-ea"/>
              </a:rPr>
              <a:t>长连接、无须在浏览器端安装插件的服务器推送技术</a:t>
            </a:r>
          </a:p>
        </p:txBody>
      </p:sp>
      <p:sp>
        <p:nvSpPr>
          <p:cNvPr id="5" name="文本框 4"/>
          <p:cNvSpPr txBox="1"/>
          <p:nvPr/>
        </p:nvSpPr>
        <p:spPr>
          <a:xfrm>
            <a:off x="-83185" y="1315085"/>
            <a:ext cx="8268970" cy="1630045"/>
          </a:xfrm>
          <a:prstGeom prst="rect">
            <a:avLst/>
          </a:prstGeom>
          <a:noFill/>
        </p:spPr>
        <p:txBody>
          <a:bodyPr wrap="square" rtlCol="0" anchor="t">
            <a:spAutoFit/>
          </a:bodyPr>
          <a:lstStyle/>
          <a:p>
            <a:pPr marL="742950" lvl="1" indent="-285750">
              <a:lnSpc>
                <a:spcPct val="200000"/>
              </a:lnSpc>
              <a:spcBef>
                <a:spcPct val="0"/>
              </a:spcBef>
              <a:buClr>
                <a:srgbClr val="FFC000"/>
              </a:buClr>
              <a:buFont typeface="Wingdings" panose="05000000000000000000" charset="0"/>
              <a:buChar char="n"/>
            </a:pPr>
            <a:r>
              <a:rPr lang="zh-CN" altLang="en-US">
                <a:solidFill>
                  <a:srgbClr val="FFFF00"/>
                </a:solidFill>
                <a:latin typeface="微软雅黑" panose="020B0503020204020204" pitchFamily="34" charset="-122"/>
                <a:ea typeface="微软雅黑" panose="020B0503020204020204" pitchFamily="34" charset="-122"/>
                <a:sym typeface="+mn-ea"/>
              </a:rPr>
              <a:t>基于 </a:t>
            </a:r>
            <a:r>
              <a:rPr lang="en-US" altLang="zh-CN">
                <a:solidFill>
                  <a:srgbClr val="FFFF00"/>
                </a:solidFill>
                <a:latin typeface="微软雅黑" panose="020B0503020204020204" pitchFamily="34" charset="-122"/>
                <a:ea typeface="微软雅黑" panose="020B0503020204020204" pitchFamily="34" charset="-122"/>
                <a:sym typeface="+mn-ea"/>
              </a:rPr>
              <a:t>AJAX </a:t>
            </a:r>
            <a:r>
              <a:rPr lang="zh-CN" altLang="en-US">
                <a:solidFill>
                  <a:srgbClr val="FFFF00"/>
                </a:solidFill>
                <a:latin typeface="微软雅黑" panose="020B0503020204020204" pitchFamily="34" charset="-122"/>
                <a:ea typeface="微软雅黑" panose="020B0503020204020204" pitchFamily="34" charset="-122"/>
                <a:sym typeface="+mn-ea"/>
              </a:rPr>
              <a:t>的长轮询（</a:t>
            </a:r>
            <a:r>
              <a:rPr lang="en-US" altLang="zh-CN">
                <a:solidFill>
                  <a:srgbClr val="FFFF00"/>
                </a:solidFill>
                <a:latin typeface="微软雅黑" panose="020B0503020204020204" pitchFamily="34" charset="-122"/>
                <a:ea typeface="微软雅黑" panose="020B0503020204020204" pitchFamily="34" charset="-122"/>
                <a:sym typeface="+mn-ea"/>
              </a:rPr>
              <a:t>long-polling</a:t>
            </a:r>
            <a:r>
              <a:rPr lang="zh-CN" altLang="en-US">
                <a:solidFill>
                  <a:srgbClr val="FFFF00"/>
                </a:solidFill>
                <a:latin typeface="微软雅黑" panose="020B0503020204020204" pitchFamily="34" charset="-122"/>
                <a:ea typeface="微软雅黑" panose="020B0503020204020204" pitchFamily="34" charset="-122"/>
                <a:sym typeface="+mn-ea"/>
              </a:rPr>
              <a:t>）方式</a:t>
            </a:r>
            <a:endParaRPr lang="en-US" altLang="zh-CN">
              <a:solidFill>
                <a:schemeClr val="tx2"/>
              </a:solidFill>
              <a:latin typeface="微软雅黑" panose="020B0503020204020204" pitchFamily="34" charset="-122"/>
              <a:ea typeface="微软雅黑" panose="020B0503020204020204" pitchFamily="34" charset="-122"/>
            </a:endParaRPr>
          </a:p>
          <a:p>
            <a:pPr marL="1257300" lvl="2" indent="-342900">
              <a:lnSpc>
                <a:spcPct val="200000"/>
              </a:lnSpc>
              <a:spcBef>
                <a:spcPct val="0"/>
              </a:spcBef>
              <a:buClr>
                <a:srgbClr val="FFC000"/>
              </a:buClr>
              <a:buFont typeface="+mj-ea"/>
              <a:buAutoNum type="circleNumDbPlain"/>
            </a:pPr>
            <a:r>
              <a:rPr lang="en-US" altLang="zh-CN" sz="1600">
                <a:solidFill>
                  <a:schemeClr val="bg1"/>
                </a:solidFill>
                <a:latin typeface="微软雅黑" panose="020B0503020204020204" pitchFamily="34" charset="-122"/>
                <a:ea typeface="微软雅黑" panose="020B0503020204020204" pitchFamily="34" charset="-122"/>
                <a:sym typeface="+mn-ea"/>
              </a:rPr>
              <a:t>Servlet3</a:t>
            </a:r>
            <a:r>
              <a:rPr lang="zh-CN" altLang="en-US" sz="1600">
                <a:solidFill>
                  <a:schemeClr val="bg1"/>
                </a:solidFill>
                <a:latin typeface="微软雅黑" panose="020B0503020204020204" pitchFamily="34" charset="-122"/>
                <a:ea typeface="微软雅黑" panose="020B0503020204020204" pitchFamily="34" charset="-122"/>
                <a:sym typeface="+mn-ea"/>
              </a:rPr>
              <a:t>里的异步任务</a:t>
            </a:r>
            <a:endParaRPr lang="en-US" altLang="zh-CN" sz="1600">
              <a:solidFill>
                <a:schemeClr val="bg1"/>
              </a:solidFill>
              <a:latin typeface="微软雅黑" panose="020B0503020204020204" pitchFamily="34" charset="-122"/>
              <a:ea typeface="微软雅黑" panose="020B0503020204020204" pitchFamily="34" charset="-122"/>
            </a:endParaRPr>
          </a:p>
          <a:p>
            <a:pPr marL="1257300" lvl="2" indent="-342900">
              <a:lnSpc>
                <a:spcPct val="200000"/>
              </a:lnSpc>
              <a:spcBef>
                <a:spcPct val="0"/>
              </a:spcBef>
              <a:buClr>
                <a:srgbClr val="FFC000"/>
              </a:buClr>
              <a:buFont typeface="+mj-ea"/>
              <a:buAutoNum type="circleNumDbPlain"/>
            </a:pPr>
            <a:r>
              <a:rPr lang="en-US" altLang="zh-CN" sz="1600">
                <a:solidFill>
                  <a:schemeClr val="bg1"/>
                </a:solidFill>
                <a:latin typeface="微软雅黑" panose="020B0503020204020204" pitchFamily="34" charset="-122"/>
                <a:ea typeface="微软雅黑" panose="020B0503020204020204" pitchFamily="34" charset="-122"/>
                <a:sym typeface="+mn-ea"/>
              </a:rPr>
              <a:t>Spring</a:t>
            </a:r>
            <a:r>
              <a:rPr lang="zh-CN" altLang="en-US" sz="1600">
                <a:solidFill>
                  <a:schemeClr val="bg1"/>
                </a:solidFill>
                <a:latin typeface="微软雅黑" panose="020B0503020204020204" pitchFamily="34" charset="-122"/>
                <a:ea typeface="微软雅黑" panose="020B0503020204020204" pitchFamily="34" charset="-122"/>
                <a:sym typeface="+mn-ea"/>
              </a:rPr>
              <a:t>带来的</a:t>
            </a:r>
            <a:r>
              <a:rPr lang="en-US" altLang="zh-CN" sz="1600">
                <a:solidFill>
                  <a:schemeClr val="bg1"/>
                </a:solidFill>
                <a:latin typeface="微软雅黑" panose="020B0503020204020204" pitchFamily="34" charset="-122"/>
                <a:ea typeface="微软雅黑" panose="020B0503020204020204" pitchFamily="34" charset="-122"/>
                <a:sym typeface="+mn-ea"/>
              </a:rPr>
              <a:t>DeferedResult</a:t>
            </a:r>
          </a:p>
        </p:txBody>
      </p:sp>
      <p:sp>
        <p:nvSpPr>
          <p:cNvPr id="6" name="文本框 5"/>
          <p:cNvSpPr txBox="1"/>
          <p:nvPr/>
        </p:nvSpPr>
        <p:spPr>
          <a:xfrm>
            <a:off x="-34290" y="3185160"/>
            <a:ext cx="8268970" cy="1630045"/>
          </a:xfrm>
          <a:prstGeom prst="rect">
            <a:avLst/>
          </a:prstGeom>
          <a:noFill/>
        </p:spPr>
        <p:txBody>
          <a:bodyPr wrap="square" rtlCol="0" anchor="t">
            <a:spAutoFit/>
          </a:bodyPr>
          <a:lstStyle/>
          <a:p>
            <a:pPr marL="742950" lvl="1" indent="-285750">
              <a:lnSpc>
                <a:spcPct val="200000"/>
              </a:lnSpc>
              <a:spcBef>
                <a:spcPct val="0"/>
              </a:spcBef>
              <a:buClr>
                <a:srgbClr val="FFC000"/>
              </a:buClr>
              <a:buFont typeface="Wingdings" panose="05000000000000000000" charset="0"/>
              <a:buChar char="n"/>
            </a:pPr>
            <a:r>
              <a:rPr lang="en-US" altLang="zh-CN">
                <a:solidFill>
                  <a:srgbClr val="FFFF00"/>
                </a:solidFill>
                <a:latin typeface="微软雅黑" panose="020B0503020204020204" pitchFamily="34" charset="-122"/>
                <a:ea typeface="微软雅黑" panose="020B0503020204020204" pitchFamily="34" charset="-122"/>
              </a:rPr>
              <a:t>Server-Sent-Events</a:t>
            </a:r>
            <a:r>
              <a:rPr lang="zh-CN" altLang="en-US">
                <a:solidFill>
                  <a:srgbClr val="FFFF00"/>
                </a:solidFill>
                <a:latin typeface="微软雅黑" panose="020B0503020204020204" pitchFamily="34" charset="-122"/>
                <a:ea typeface="微软雅黑" panose="020B0503020204020204" pitchFamily="34" charset="-122"/>
              </a:rPr>
              <a:t>（</a:t>
            </a:r>
            <a:r>
              <a:rPr lang="en-US" altLang="zh-CN">
                <a:solidFill>
                  <a:srgbClr val="FFFF00"/>
                </a:solidFill>
                <a:latin typeface="微软雅黑" panose="020B0503020204020204" pitchFamily="34" charset="-122"/>
                <a:ea typeface="微软雅黑" panose="020B0503020204020204" pitchFamily="34" charset="-122"/>
              </a:rPr>
              <a:t>SSE</a:t>
            </a:r>
            <a:r>
              <a:rPr lang="zh-CN" altLang="en-US">
                <a:solidFill>
                  <a:srgbClr val="FFFF00"/>
                </a:solidFill>
                <a:latin typeface="微软雅黑" panose="020B0503020204020204" pitchFamily="34" charset="-122"/>
                <a:ea typeface="微软雅黑" panose="020B0503020204020204" pitchFamily="34" charset="-122"/>
              </a:rPr>
              <a:t>）</a:t>
            </a:r>
            <a:endParaRPr lang="en-US" altLang="zh-CN">
              <a:solidFill>
                <a:schemeClr val="tx2"/>
              </a:solidFill>
              <a:latin typeface="微软雅黑" panose="020B0503020204020204" pitchFamily="34" charset="-122"/>
              <a:ea typeface="微软雅黑" panose="020B0503020204020204" pitchFamily="34" charset="-122"/>
            </a:endParaRPr>
          </a:p>
          <a:p>
            <a:pPr marL="1200150" lvl="2" indent="-285750">
              <a:lnSpc>
                <a:spcPct val="200000"/>
              </a:lnSpc>
              <a:spcBef>
                <a:spcPct val="0"/>
              </a:spcBef>
              <a:buClr>
                <a:srgbClr val="FFC000"/>
              </a:buClr>
              <a:buFont typeface="Wingdings" panose="05000000000000000000" charset="0"/>
              <a:buChar char="ü"/>
            </a:pPr>
            <a:r>
              <a:rPr lang="zh-CN" altLang="en-US" sz="1600">
                <a:solidFill>
                  <a:schemeClr val="bg1"/>
                </a:solidFill>
                <a:latin typeface="微软雅黑" panose="020B0503020204020204" pitchFamily="34" charset="-122"/>
                <a:ea typeface="微软雅黑" panose="020B0503020204020204" pitchFamily="34" charset="-122"/>
                <a:sym typeface="+mn-ea"/>
              </a:rPr>
              <a:t>需要浏览器支持</a:t>
            </a:r>
          </a:p>
          <a:p>
            <a:pPr marL="1200150" lvl="2" indent="-285750">
              <a:lnSpc>
                <a:spcPct val="200000"/>
              </a:lnSpc>
              <a:spcBef>
                <a:spcPct val="0"/>
              </a:spcBef>
              <a:buClr>
                <a:srgbClr val="FFC000"/>
              </a:buClr>
              <a:buFont typeface="Wingdings" panose="05000000000000000000" charset="0"/>
              <a:buChar char="ü"/>
            </a:pPr>
            <a:r>
              <a:rPr lang="zh-CN" altLang="en-US" sz="1600">
                <a:solidFill>
                  <a:schemeClr val="bg1"/>
                </a:solidFill>
                <a:latin typeface="微软雅黑" panose="020B0503020204020204" pitchFamily="34" charset="-122"/>
                <a:ea typeface="微软雅黑" panose="020B0503020204020204" pitchFamily="34" charset="-122"/>
                <a:sym typeface="+mn-ea"/>
              </a:rPr>
              <a:t>服务端需要指定 Content-Type: text/event-stream</a:t>
            </a:r>
          </a:p>
        </p:txBody>
      </p:sp>
      <p:pic>
        <p:nvPicPr>
          <p:cNvPr id="7" name="图片 6"/>
          <p:cNvPicPr>
            <a:picLocks noChangeAspect="1"/>
          </p:cNvPicPr>
          <p:nvPr/>
        </p:nvPicPr>
        <p:blipFill>
          <a:blip r:embed="rId2"/>
          <a:stretch>
            <a:fillRect/>
          </a:stretch>
        </p:blipFill>
        <p:spPr>
          <a:xfrm>
            <a:off x="6126480" y="1738630"/>
            <a:ext cx="5235575" cy="1295400"/>
          </a:xfrm>
          <a:prstGeom prst="rect">
            <a:avLst/>
          </a:prstGeom>
        </p:spPr>
      </p:pic>
      <p:sp>
        <p:nvSpPr>
          <p:cNvPr id="135" name=" 135"/>
          <p:cNvSpPr/>
          <p:nvPr/>
        </p:nvSpPr>
        <p:spPr>
          <a:xfrm>
            <a:off x="3849370" y="2357755"/>
            <a:ext cx="2011680" cy="21971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pic>
        <p:nvPicPr>
          <p:cNvPr id="9" name="图片 8"/>
          <p:cNvPicPr>
            <a:picLocks noChangeAspect="1"/>
          </p:cNvPicPr>
          <p:nvPr/>
        </p:nvPicPr>
        <p:blipFill>
          <a:blip r:embed="rId3"/>
          <a:stretch>
            <a:fillRect/>
          </a:stretch>
        </p:blipFill>
        <p:spPr>
          <a:xfrm>
            <a:off x="6537325" y="4211320"/>
            <a:ext cx="4420235" cy="312420"/>
          </a:xfrm>
          <a:prstGeom prst="rect">
            <a:avLst/>
          </a:prstGeom>
        </p:spPr>
      </p:pic>
      <p:sp>
        <p:nvSpPr>
          <p:cNvPr id="10" name=" 135"/>
          <p:cNvSpPr/>
          <p:nvPr/>
        </p:nvSpPr>
        <p:spPr>
          <a:xfrm rot="360000">
            <a:off x="3854450" y="3785235"/>
            <a:ext cx="2526665" cy="22733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3458845"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服务器推送技术 </a:t>
            </a:r>
            <a:r>
              <a:rPr lang="en-US" altLang="zh-CN" sz="1600" b="1" dirty="0">
                <a:solidFill>
                  <a:srgbClr val="FFC000"/>
                </a:solidFill>
                <a:latin typeface="微软雅黑 Light" panose="020B0502040204020203" charset="-122"/>
                <a:ea typeface="微软雅黑 Light" panose="020B0502040204020203" charset="-122"/>
              </a:rPr>
              <a:t>- </a:t>
            </a:r>
            <a:r>
              <a:rPr lang="zh-CN" altLang="en-US" sz="1600" b="1" dirty="0">
                <a:solidFill>
                  <a:srgbClr val="FFC000"/>
                </a:solidFill>
                <a:latin typeface="微软雅黑 Light" panose="020B0502040204020203" charset="-122"/>
                <a:ea typeface="微软雅黑 Light" panose="020B0502040204020203" charset="-122"/>
              </a:rPr>
              <a:t>长轮询（</a:t>
            </a:r>
            <a:r>
              <a:rPr lang="en-US" altLang="zh-CN" sz="1600" b="1" dirty="0">
                <a:solidFill>
                  <a:srgbClr val="FFC000"/>
                </a:solidFill>
                <a:latin typeface="微软雅黑 Light" panose="020B0502040204020203" charset="-122"/>
                <a:ea typeface="微软雅黑 Light" panose="020B0502040204020203" charset="-122"/>
              </a:rPr>
              <a:t>Comet</a:t>
            </a:r>
            <a:r>
              <a:rPr lang="zh-CN" altLang="en-US" sz="1600" b="1" dirty="0">
                <a:solidFill>
                  <a:srgbClr val="FFC000"/>
                </a:solidFill>
                <a:latin typeface="微软雅黑 Light" panose="020B0502040204020203" charset="-122"/>
                <a:ea typeface="微软雅黑 Light" panose="020B0502040204020203" charset="-122"/>
              </a:rPr>
              <a:t>）</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文本框 8"/>
          <p:cNvSpPr txBox="1"/>
          <p:nvPr/>
        </p:nvSpPr>
        <p:spPr>
          <a:xfrm>
            <a:off x="1926590" y="889635"/>
            <a:ext cx="1730375" cy="368300"/>
          </a:xfrm>
          <a:prstGeom prst="rect">
            <a:avLst/>
          </a:prstGeom>
          <a:noFill/>
        </p:spPr>
        <p:txBody>
          <a:bodyPr wrap="none" rtlCol="0" anchor="t">
            <a:spAutoFit/>
          </a:bodyPr>
          <a:lstStyle/>
          <a:p>
            <a:r>
              <a:rPr lang="en-US" altLang="zh-CN">
                <a:solidFill>
                  <a:srgbClr val="FFFF00"/>
                </a:solidFill>
                <a:latin typeface="微软雅黑" panose="020B0503020204020204" pitchFamily="34" charset="-122"/>
                <a:ea typeface="微软雅黑" panose="020B0503020204020204" pitchFamily="34" charset="-122"/>
                <a:sym typeface="+mn-ea"/>
              </a:rPr>
              <a:t>AJAX </a:t>
            </a:r>
            <a:r>
              <a:rPr lang="zh-CN" altLang="en-US">
                <a:solidFill>
                  <a:srgbClr val="FFFF00"/>
                </a:solidFill>
                <a:latin typeface="微软雅黑" panose="020B0503020204020204" pitchFamily="34" charset="-122"/>
                <a:ea typeface="微软雅黑" panose="020B0503020204020204" pitchFamily="34" charset="-122"/>
                <a:sym typeface="+mn-ea"/>
              </a:rPr>
              <a:t>的长轮询</a:t>
            </a:r>
            <a:endParaRPr lang="zh-CN" altLang="en-US"/>
          </a:p>
        </p:txBody>
      </p:sp>
      <p:sp>
        <p:nvSpPr>
          <p:cNvPr id="10" name="文本框 9"/>
          <p:cNvSpPr txBox="1"/>
          <p:nvPr/>
        </p:nvSpPr>
        <p:spPr>
          <a:xfrm>
            <a:off x="6409690" y="889635"/>
            <a:ext cx="2237105" cy="368300"/>
          </a:xfrm>
          <a:prstGeom prst="rect">
            <a:avLst/>
          </a:prstGeom>
          <a:noFill/>
        </p:spPr>
        <p:txBody>
          <a:bodyPr wrap="none" rtlCol="0" anchor="t">
            <a:spAutoFit/>
          </a:bodyPr>
          <a:lstStyle/>
          <a:p>
            <a:r>
              <a:rPr lang="en-US" altLang="zh-CN">
                <a:solidFill>
                  <a:srgbClr val="FFFF00"/>
                </a:solidFill>
                <a:latin typeface="微软雅黑" panose="020B0503020204020204" pitchFamily="34" charset="-122"/>
                <a:ea typeface="微软雅黑" panose="020B0503020204020204" pitchFamily="34" charset="-122"/>
                <a:sym typeface="+mn-ea"/>
              </a:rPr>
              <a:t>Server-Sent-Events</a:t>
            </a:r>
            <a:endParaRPr lang="zh-CN" altLang="en-US"/>
          </a:p>
        </p:txBody>
      </p:sp>
      <p:pic>
        <p:nvPicPr>
          <p:cNvPr id="12" name="图片 11" descr="未命名文件 (2)"/>
          <p:cNvPicPr>
            <a:picLocks noChangeAspect="1"/>
          </p:cNvPicPr>
          <p:nvPr/>
        </p:nvPicPr>
        <p:blipFill>
          <a:blip r:embed="rId2"/>
          <a:stretch>
            <a:fillRect/>
          </a:stretch>
        </p:blipFill>
        <p:spPr>
          <a:xfrm>
            <a:off x="299085" y="1060450"/>
            <a:ext cx="10784840" cy="4675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142494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0845" y="993942"/>
            <a:ext cx="2700345" cy="369332"/>
          </a:xfrm>
          <a:prstGeom prst="rect">
            <a:avLst/>
          </a:prstGeom>
          <a:noFill/>
        </p:spPr>
        <p:txBody>
          <a:bodyPr wrap="square" rtlCol="0">
            <a:spAutoFit/>
          </a:bodyPr>
          <a:lstStyle/>
          <a:p>
            <a:r>
              <a:rPr lang="zh-CN" altLang="en-US" dirty="0">
                <a:solidFill>
                  <a:schemeClr val="bg1"/>
                </a:solidFill>
              </a:rPr>
              <a:t>建立连接</a:t>
            </a:r>
            <a:r>
              <a:rPr lang="en-US" altLang="zh-CN" dirty="0">
                <a:solidFill>
                  <a:schemeClr val="bg1"/>
                </a:solidFill>
              </a:rPr>
              <a:t>:</a:t>
            </a:r>
            <a:r>
              <a:rPr lang="zh-CN" altLang="en-US" dirty="0">
                <a:solidFill>
                  <a:schemeClr val="bg1"/>
                </a:solidFill>
              </a:rPr>
              <a:t>三次握手</a:t>
            </a:r>
          </a:p>
        </p:txBody>
      </p:sp>
      <p:pic>
        <p:nvPicPr>
          <p:cNvPr id="3" name="图片 2"/>
          <p:cNvPicPr>
            <a:picLocks noChangeAspect="1"/>
          </p:cNvPicPr>
          <p:nvPr/>
        </p:nvPicPr>
        <p:blipFill>
          <a:blip r:embed="rId3"/>
          <a:stretch>
            <a:fillRect/>
          </a:stretch>
        </p:blipFill>
        <p:spPr>
          <a:xfrm>
            <a:off x="530845" y="1619880"/>
            <a:ext cx="4869487" cy="4011607"/>
          </a:xfrm>
          <a:prstGeom prst="rect">
            <a:avLst/>
          </a:prstGeom>
        </p:spPr>
      </p:pic>
      <p:sp>
        <p:nvSpPr>
          <p:cNvPr id="13" name="文本框 12"/>
          <p:cNvSpPr txBox="1"/>
          <p:nvPr/>
        </p:nvSpPr>
        <p:spPr>
          <a:xfrm>
            <a:off x="5473542" y="993942"/>
            <a:ext cx="2700345" cy="369332"/>
          </a:xfrm>
          <a:prstGeom prst="rect">
            <a:avLst/>
          </a:prstGeom>
          <a:noFill/>
        </p:spPr>
        <p:txBody>
          <a:bodyPr wrap="square" rtlCol="0">
            <a:spAutoFit/>
          </a:bodyPr>
          <a:lstStyle/>
          <a:p>
            <a:r>
              <a:rPr lang="zh-CN" altLang="en-US" dirty="0">
                <a:solidFill>
                  <a:schemeClr val="bg1"/>
                </a:solidFill>
              </a:rPr>
              <a:t>断开连接</a:t>
            </a:r>
            <a:r>
              <a:rPr lang="en-US" altLang="zh-CN" dirty="0">
                <a:solidFill>
                  <a:schemeClr val="bg1"/>
                </a:solidFill>
              </a:rPr>
              <a:t>:</a:t>
            </a:r>
            <a:r>
              <a:rPr lang="zh-CN" altLang="en-US" dirty="0">
                <a:solidFill>
                  <a:schemeClr val="bg1"/>
                </a:solidFill>
              </a:rPr>
              <a:t>四次分手</a:t>
            </a:r>
          </a:p>
        </p:txBody>
      </p:sp>
      <p:pic>
        <p:nvPicPr>
          <p:cNvPr id="14" name="Picture 7"/>
          <p:cNvPicPr>
            <a:picLocks noChangeAspect="1" noChangeArrowheads="1"/>
          </p:cNvPicPr>
          <p:nvPr/>
        </p:nvPicPr>
        <p:blipFill>
          <a:blip r:embed="rId4"/>
          <a:srcRect/>
          <a:stretch>
            <a:fillRect/>
          </a:stretch>
        </p:blipFill>
        <p:spPr bwMode="auto">
          <a:xfrm>
            <a:off x="5491454" y="1619880"/>
            <a:ext cx="5243532" cy="4023303"/>
          </a:xfrm>
          <a:prstGeom prst="rect">
            <a:avLst/>
          </a:prstGeom>
          <a:noFill/>
          <a:ln w="9525">
            <a:noFill/>
            <a:miter lim="800000"/>
            <a:headEnd/>
            <a:tailEnd/>
          </a:ln>
          <a:effectLst/>
        </p:spPr>
      </p:pic>
      <p:sp>
        <p:nvSpPr>
          <p:cNvPr id="4" name="文本框 3"/>
          <p:cNvSpPr txBox="1"/>
          <p:nvPr/>
        </p:nvSpPr>
        <p:spPr>
          <a:xfrm>
            <a:off x="735965" y="77470"/>
            <a:ext cx="1934210" cy="368300"/>
          </a:xfrm>
          <a:prstGeom prst="rect">
            <a:avLst/>
          </a:prstGeom>
          <a:noFill/>
        </p:spPr>
        <p:txBody>
          <a:bodyPr wrap="square" rtlCol="0">
            <a:spAutoFit/>
          </a:bodyPr>
          <a:lstStyle/>
          <a:p>
            <a:r>
              <a:rPr lang="zh-CN" altLang="en-US" b="1">
                <a:solidFill>
                  <a:srgbClr val="FFC000"/>
                </a:solidFill>
              </a:rPr>
              <a:t>建立和断开链接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2851150"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服务器推送技术 </a:t>
            </a:r>
            <a:r>
              <a:rPr lang="en-US" altLang="zh-CN" sz="1600" b="1" dirty="0">
                <a:solidFill>
                  <a:srgbClr val="FFC000"/>
                </a:solidFill>
                <a:latin typeface="微软雅黑 Light" panose="020B0502040204020203" charset="-122"/>
                <a:ea typeface="微软雅黑 Light" panose="020B0502040204020203" charset="-122"/>
              </a:rPr>
              <a:t>- WebSocket</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542290" y="870585"/>
            <a:ext cx="2325370" cy="368300"/>
          </a:xfrm>
          <a:prstGeom prst="rect">
            <a:avLst/>
          </a:prstGeom>
          <a:noFill/>
        </p:spPr>
        <p:txBody>
          <a:bodyPr wrap="none" rtlCol="0" anchor="t">
            <a:spAutoFit/>
          </a:bodyPr>
          <a:lstStyle/>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什么是</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WebSocket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5" name="文本框 4"/>
          <p:cNvSpPr txBox="1"/>
          <p:nvPr/>
        </p:nvSpPr>
        <p:spPr>
          <a:xfrm>
            <a:off x="430530" y="1238885"/>
            <a:ext cx="9953625" cy="2527935"/>
          </a:xfrm>
          <a:prstGeom prst="rect">
            <a:avLst/>
          </a:prstGeom>
          <a:noFill/>
        </p:spPr>
        <p:txBody>
          <a:bodyPr wrap="square" rtlCol="0" anchor="t">
            <a:spAutoFit/>
          </a:bodyPr>
          <a:lstStyle/>
          <a:p>
            <a:pPr marL="742950" lvl="1" indent="-285750">
              <a:lnSpc>
                <a:spcPct val="220000"/>
              </a:lnSpc>
              <a:spcBef>
                <a:spcPct val="0"/>
              </a:spcBef>
              <a:buClr>
                <a:srgbClr val="FFC000"/>
              </a:buClr>
              <a:buFont typeface="Wingdings" panose="05000000000000000000" charset="0"/>
              <a:buChar char="u"/>
            </a:pPr>
            <a:r>
              <a:rPr lang="en-US" altLang="zh-CN" b="1">
                <a:solidFill>
                  <a:schemeClr val="bg1"/>
                </a:solidFill>
                <a:latin typeface="微软雅黑 Light" panose="020B0502040204020203" charset="-122"/>
                <a:ea typeface="微软雅黑 Light" panose="020B0502040204020203" charset="-122"/>
                <a:sym typeface="+mn-ea"/>
              </a:rPr>
              <a:t>HTML5</a:t>
            </a:r>
            <a:r>
              <a:rPr lang="zh-CN" altLang="en-US" b="1">
                <a:solidFill>
                  <a:schemeClr val="bg1"/>
                </a:solidFill>
                <a:latin typeface="微软雅黑 Light" panose="020B0502040204020203" charset="-122"/>
                <a:ea typeface="微软雅黑 Light" panose="020B0502040204020203" charset="-122"/>
                <a:sym typeface="+mn-ea"/>
              </a:rPr>
              <a:t>中的协议，实现与客户端与服务器双向，基于消息的文本或二进制数据通信</a:t>
            </a:r>
            <a:endParaRPr lang="zh-CN" altLang="en-US" b="1">
              <a:solidFill>
                <a:schemeClr val="bg1"/>
              </a:solidFill>
              <a:latin typeface="微软雅黑 Light" panose="020B0502040204020203" charset="-122"/>
              <a:ea typeface="微软雅黑 Light" panose="020B0502040204020203" charset="-122"/>
            </a:endParaRPr>
          </a:p>
          <a:p>
            <a:pPr marL="742950" lvl="1" indent="-285750">
              <a:lnSpc>
                <a:spcPct val="220000"/>
              </a:lnSpc>
              <a:spcBef>
                <a:spcPct val="0"/>
              </a:spcBef>
              <a:buClr>
                <a:srgbClr val="FFC000"/>
              </a:buClr>
              <a:buFont typeface="Wingdings" panose="05000000000000000000" charset="0"/>
              <a:buChar char="u"/>
            </a:pPr>
            <a:r>
              <a:rPr lang="zh-CN" altLang="en-US" b="1">
                <a:solidFill>
                  <a:schemeClr val="bg1"/>
                </a:solidFill>
                <a:latin typeface="微软雅黑 Light" panose="020B0502040204020203" charset="-122"/>
                <a:ea typeface="微软雅黑 Light" panose="020B0502040204020203" charset="-122"/>
                <a:sym typeface="+mn-ea"/>
              </a:rPr>
              <a:t>适合于对数据的实时性要求比较强的场景，如即时通信、直播、共享桌面</a:t>
            </a:r>
            <a:endParaRPr lang="zh-CN" altLang="en-US" b="1">
              <a:solidFill>
                <a:schemeClr val="bg1"/>
              </a:solidFill>
              <a:latin typeface="微软雅黑 Light" panose="020B0502040204020203" charset="-122"/>
              <a:ea typeface="微软雅黑 Light" panose="020B0502040204020203" charset="-122"/>
            </a:endParaRPr>
          </a:p>
          <a:p>
            <a:pPr marL="742950" lvl="1" indent="-285750">
              <a:lnSpc>
                <a:spcPct val="220000"/>
              </a:lnSpc>
              <a:spcBef>
                <a:spcPct val="0"/>
              </a:spcBef>
              <a:buClr>
                <a:srgbClr val="FFC000"/>
              </a:buClr>
              <a:buFont typeface="Wingdings" panose="05000000000000000000" charset="0"/>
              <a:buChar char="u"/>
            </a:pPr>
            <a:r>
              <a:rPr lang="zh-CN" altLang="en-US" b="1">
                <a:solidFill>
                  <a:schemeClr val="bg1"/>
                </a:solidFill>
                <a:latin typeface="微软雅黑 Light" panose="020B0502040204020203" charset="-122"/>
                <a:ea typeface="微软雅黑 Light" panose="020B0502040204020203" charset="-122"/>
                <a:sym typeface="+mn-ea"/>
              </a:rPr>
              <a:t>后端需要单独实现</a:t>
            </a:r>
            <a:endParaRPr lang="zh-CN" altLang="en-US" b="1">
              <a:solidFill>
                <a:schemeClr val="bg1"/>
              </a:solidFill>
              <a:latin typeface="微软雅黑 Light" panose="020B0502040204020203" charset="-122"/>
              <a:ea typeface="微软雅黑 Light" panose="020B0502040204020203" charset="-122"/>
            </a:endParaRPr>
          </a:p>
          <a:p>
            <a:pPr marL="742950" lvl="1" indent="-285750">
              <a:lnSpc>
                <a:spcPct val="220000"/>
              </a:lnSpc>
              <a:spcBef>
                <a:spcPct val="0"/>
              </a:spcBef>
              <a:buClr>
                <a:srgbClr val="FFC000"/>
              </a:buClr>
              <a:buFont typeface="Wingdings" panose="05000000000000000000" charset="0"/>
              <a:buChar char="u"/>
            </a:pPr>
            <a:r>
              <a:rPr lang="zh-CN" altLang="en-US" b="1">
                <a:solidFill>
                  <a:schemeClr val="bg1"/>
                </a:solidFill>
                <a:latin typeface="微软雅黑 Light" panose="020B0502040204020203" charset="-122"/>
                <a:ea typeface="微软雅黑 Light" panose="020B0502040204020203" charset="-122"/>
                <a:sym typeface="+mn-ea"/>
              </a:rPr>
              <a:t>客户端并不是所有浏览器都支持</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p:nvPr/>
        </p:nvSpPr>
        <p:spPr>
          <a:xfrm>
            <a:off x="299085" y="27940"/>
            <a:ext cx="2397760" cy="583565"/>
          </a:xfrm>
          <a:prstGeom prst="rect">
            <a:avLst/>
          </a:prstGeom>
          <a:noFill/>
          <a:ln w="9525">
            <a:noFill/>
          </a:ln>
        </p:spPr>
        <p:txBody>
          <a:bodyPr wrap="none">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l">
              <a:lnSpc>
                <a:spcPct val="200000"/>
              </a:lnSpc>
              <a:buClr>
                <a:srgbClr val="FFC000"/>
              </a:buClr>
              <a:buNone/>
            </a:pPr>
            <a:r>
              <a:rPr lang="zh-CN" altLang="en-US" sz="1600" b="1" dirty="0">
                <a:solidFill>
                  <a:srgbClr val="FFC000"/>
                </a:solidFill>
                <a:latin typeface="微软雅黑 Light" panose="020B0502040204020203" charset="-122"/>
                <a:ea typeface="微软雅黑 Light" panose="020B0502040204020203" charset="-122"/>
              </a:rPr>
              <a:t>建立</a:t>
            </a:r>
            <a:r>
              <a:rPr lang="en-US" altLang="zh-CN" sz="1600" b="1" dirty="0">
                <a:solidFill>
                  <a:srgbClr val="FFC000"/>
                </a:solidFill>
                <a:latin typeface="微软雅黑 Light" panose="020B0502040204020203" charset="-122"/>
                <a:ea typeface="微软雅黑 Light" panose="020B0502040204020203" charset="-122"/>
              </a:rPr>
              <a:t>webSocket</a:t>
            </a:r>
            <a:r>
              <a:rPr lang="zh-CN" altLang="en-US" sz="1600" b="1" dirty="0">
                <a:solidFill>
                  <a:srgbClr val="FFC000"/>
                </a:solidFill>
                <a:latin typeface="微软雅黑 Light" panose="020B0502040204020203" charset="-122"/>
                <a:ea typeface="微软雅黑 Light" panose="020B0502040204020203" charset="-122"/>
              </a:rPr>
              <a:t>连接流程</a:t>
            </a:r>
          </a:p>
        </p:txBody>
      </p:sp>
      <p:cxnSp>
        <p:nvCxnSpPr>
          <p:cNvPr id="2" name="直接连接符 1"/>
          <p:cNvCxnSpPr/>
          <p:nvPr/>
        </p:nvCxnSpPr>
        <p:spPr>
          <a:xfrm flipV="1">
            <a:off x="376555" y="547688"/>
            <a:ext cx="1784022" cy="6032"/>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9" name="图片 8" descr="未命名文件 (2)"/>
          <p:cNvPicPr>
            <a:picLocks noChangeAspect="1"/>
          </p:cNvPicPr>
          <p:nvPr/>
        </p:nvPicPr>
        <p:blipFill>
          <a:blip r:embed="rId2"/>
          <a:stretch>
            <a:fillRect/>
          </a:stretch>
        </p:blipFill>
        <p:spPr>
          <a:xfrm>
            <a:off x="-2365375" y="-459740"/>
            <a:ext cx="7939405" cy="6097905"/>
          </a:xfrm>
          <a:prstGeom prst="rect">
            <a:avLst/>
          </a:prstGeom>
        </p:spPr>
      </p:pic>
      <p:pic>
        <p:nvPicPr>
          <p:cNvPr id="10" name="图片 9"/>
          <p:cNvPicPr>
            <a:picLocks noChangeAspect="1"/>
          </p:cNvPicPr>
          <p:nvPr/>
        </p:nvPicPr>
        <p:blipFill>
          <a:blip r:embed="rId3"/>
          <a:stretch>
            <a:fillRect/>
          </a:stretch>
        </p:blipFill>
        <p:spPr>
          <a:xfrm>
            <a:off x="5097145" y="986155"/>
            <a:ext cx="8441690" cy="4825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76555" y="553720"/>
            <a:ext cx="376428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3" name="PA_矩形 39"/>
          <p:cNvSpPr>
            <a:spLocks noChangeArrowheads="1"/>
          </p:cNvSpPr>
          <p:nvPr>
            <p:custDataLst>
              <p:tags r:id="rId1"/>
            </p:custDataLst>
          </p:nvPr>
        </p:nvSpPr>
        <p:spPr bwMode="auto">
          <a:xfrm>
            <a:off x="469154" y="143712"/>
            <a:ext cx="5645896"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000">
                <a:solidFill>
                  <a:srgbClr val="FFC000"/>
                </a:solidFill>
                <a:latin typeface="微软雅黑" panose="020B0503020204020204" pitchFamily="34" charset="-122"/>
                <a:ea typeface="微软雅黑" panose="020B0503020204020204" pitchFamily="34" charset="-122"/>
              </a:rPr>
              <a:t>WebSocket</a:t>
            </a:r>
            <a:r>
              <a:rPr lang="zh-CN" altLang="en-US" sz="2000">
                <a:solidFill>
                  <a:srgbClr val="FFC000"/>
                </a:solidFill>
                <a:latin typeface="微软雅黑" panose="020B0503020204020204" pitchFamily="34" charset="-122"/>
                <a:ea typeface="微软雅黑" panose="020B0503020204020204" pitchFamily="34" charset="-122"/>
              </a:rPr>
              <a:t>子协议</a:t>
            </a:r>
            <a:r>
              <a:rPr lang="en-US" altLang="zh-CN" sz="2000">
                <a:solidFill>
                  <a:srgbClr val="FFC000"/>
                </a:solidFill>
                <a:latin typeface="微软雅黑" panose="020B0503020204020204" pitchFamily="34" charset="-122"/>
                <a:ea typeface="微软雅黑" panose="020B0503020204020204" pitchFamily="34" charset="-122"/>
              </a:rPr>
              <a:t>-STOMP</a:t>
            </a:r>
          </a:p>
        </p:txBody>
      </p:sp>
      <p:sp>
        <p:nvSpPr>
          <p:cNvPr id="3" name="文本框 2"/>
          <p:cNvSpPr txBox="1"/>
          <p:nvPr/>
        </p:nvSpPr>
        <p:spPr>
          <a:xfrm>
            <a:off x="635000" y="735330"/>
            <a:ext cx="6198235" cy="368300"/>
          </a:xfrm>
          <a:prstGeom prst="rect">
            <a:avLst/>
          </a:prstGeom>
          <a:noFill/>
        </p:spPr>
        <p:txBody>
          <a:bodyPr wrap="square" rtlCol="0" anchor="t">
            <a:spAutoFit/>
          </a:bodyPr>
          <a:lstStyle/>
          <a:p>
            <a:r>
              <a:rPr lang="zh-CN" altLang="en-US">
                <a:solidFill>
                  <a:srgbClr val="00B050"/>
                </a:solidFill>
              </a:rPr>
              <a:t>Simple (or Streaming) Text Orientated Messaging Protocol</a:t>
            </a:r>
          </a:p>
        </p:txBody>
      </p:sp>
      <p:sp>
        <p:nvSpPr>
          <p:cNvPr id="5" name="文本框 4"/>
          <p:cNvSpPr txBox="1"/>
          <p:nvPr/>
        </p:nvSpPr>
        <p:spPr>
          <a:xfrm>
            <a:off x="332105" y="1248410"/>
            <a:ext cx="10577195" cy="2584450"/>
          </a:xfrm>
          <a:prstGeom prst="rect">
            <a:avLst/>
          </a:prstGeom>
          <a:noFill/>
        </p:spPr>
        <p:txBody>
          <a:bodyPr wrap="square" rtlCol="0">
            <a:spAutoFit/>
          </a:bodyPr>
          <a:lstStyle/>
          <a:p>
            <a:pPr marL="742950" lvl="1" indent="-285750">
              <a:lnSpc>
                <a:spcPct val="200000"/>
              </a:lnSpc>
              <a:spcBef>
                <a:spcPct val="0"/>
              </a:spcBef>
              <a:buClr>
                <a:srgbClr val="FFC000"/>
              </a:buClr>
              <a:buFont typeface="Wingdings" panose="05000000000000000000" charset="0"/>
              <a:buChar char="n"/>
            </a:pPr>
            <a:r>
              <a:rPr lang="zh-CN" altLang="en-US" b="1">
                <a:solidFill>
                  <a:schemeClr val="bg1"/>
                </a:solidFill>
                <a:latin typeface="微软雅黑 Light" panose="020B0502040204020203" charset="-122"/>
                <a:ea typeface="微软雅黑 Light" panose="020B0502040204020203" charset="-122"/>
                <a:sym typeface="+mn-ea"/>
              </a:rPr>
              <a:t>文本定向消息协议</a:t>
            </a:r>
            <a:endParaRPr lang="zh-CN" altLang="en-US" b="1">
              <a:solidFill>
                <a:schemeClr val="bg1"/>
              </a:solidFill>
              <a:latin typeface="微软雅黑 Light" panose="020B0502040204020203" charset="-122"/>
              <a:ea typeface="微软雅黑 Light" panose="020B0502040204020203" charset="-122"/>
            </a:endParaRPr>
          </a:p>
          <a:p>
            <a:pPr marL="742950" lvl="1" indent="-285750">
              <a:lnSpc>
                <a:spcPct val="200000"/>
              </a:lnSpc>
              <a:spcBef>
                <a:spcPct val="0"/>
              </a:spcBef>
              <a:buClr>
                <a:srgbClr val="FFC000"/>
              </a:buClr>
              <a:buFont typeface="Wingdings" panose="05000000000000000000" charset="0"/>
              <a:buChar char="n"/>
            </a:pPr>
            <a:r>
              <a:rPr lang="en-US" altLang="zh-CN" b="1">
                <a:solidFill>
                  <a:schemeClr val="bg1"/>
                </a:solidFill>
                <a:latin typeface="微软雅黑 Light" panose="020B0502040204020203" charset="-122"/>
                <a:ea typeface="微软雅黑 Light" panose="020B0502040204020203" charset="-122"/>
                <a:sym typeface="+mn-ea"/>
              </a:rPr>
              <a:t>STOMP</a:t>
            </a:r>
            <a:r>
              <a:rPr lang="zh-CN" altLang="en-US" b="1">
                <a:solidFill>
                  <a:schemeClr val="bg1"/>
                </a:solidFill>
                <a:latin typeface="微软雅黑 Light" panose="020B0502040204020203" charset="-122"/>
                <a:ea typeface="微软雅黑 Light" panose="020B0502040204020203" charset="-122"/>
                <a:sym typeface="+mn-ea"/>
              </a:rPr>
              <a:t>协议的前身是</a:t>
            </a:r>
            <a:r>
              <a:rPr lang="en-US" altLang="zh-CN" b="1">
                <a:solidFill>
                  <a:schemeClr val="bg1"/>
                </a:solidFill>
                <a:latin typeface="微软雅黑 Light" panose="020B0502040204020203" charset="-122"/>
                <a:ea typeface="微软雅黑 Light" panose="020B0502040204020203" charset="-122"/>
                <a:sym typeface="+mn-ea"/>
              </a:rPr>
              <a:t>TTMP</a:t>
            </a:r>
            <a:r>
              <a:rPr lang="zh-CN" altLang="en-US" b="1">
                <a:solidFill>
                  <a:schemeClr val="bg1"/>
                </a:solidFill>
                <a:latin typeface="微软雅黑 Light" panose="020B0502040204020203" charset="-122"/>
                <a:ea typeface="微软雅黑 Light" panose="020B0502040204020203" charset="-122"/>
                <a:sym typeface="+mn-ea"/>
              </a:rPr>
              <a:t>协议（一个简单的基于文本的协议），专为消息中间件设计。它的简单性恰巧可以用于定义</a:t>
            </a:r>
            <a:r>
              <a:rPr lang="en-US" altLang="zh-CN" b="1">
                <a:solidFill>
                  <a:schemeClr val="bg1"/>
                </a:solidFill>
                <a:latin typeface="微软雅黑 Light" panose="020B0502040204020203" charset="-122"/>
                <a:ea typeface="微软雅黑 Light" panose="020B0502040204020203" charset="-122"/>
                <a:sym typeface="+mn-ea"/>
              </a:rPr>
              <a:t>webSocket</a:t>
            </a:r>
            <a:r>
              <a:rPr lang="zh-CN" altLang="en-US" b="1">
                <a:solidFill>
                  <a:schemeClr val="bg1"/>
                </a:solidFill>
                <a:latin typeface="微软雅黑 Light" panose="020B0502040204020203" charset="-122"/>
                <a:ea typeface="微软雅黑 Light" panose="020B0502040204020203" charset="-122"/>
                <a:sym typeface="+mn-ea"/>
              </a:rPr>
              <a:t>的消息体格式</a:t>
            </a:r>
            <a:r>
              <a:rPr lang="en-US" altLang="zh-CN" b="1">
                <a:solidFill>
                  <a:schemeClr val="bg1"/>
                </a:solidFill>
                <a:latin typeface="微软雅黑 Light" panose="020B0502040204020203" charset="-122"/>
                <a:ea typeface="微软雅黑 Light" panose="020B0502040204020203" charset="-122"/>
                <a:sym typeface="+mn-ea"/>
              </a:rPr>
              <a:t>. STOMP</a:t>
            </a:r>
            <a:r>
              <a:rPr lang="zh-CN" altLang="en-US" b="1">
                <a:solidFill>
                  <a:schemeClr val="bg1"/>
                </a:solidFill>
                <a:latin typeface="微软雅黑 Light" panose="020B0502040204020203" charset="-122"/>
                <a:ea typeface="微软雅黑 Light" panose="020B0502040204020203" charset="-122"/>
                <a:sym typeface="+mn-ea"/>
              </a:rPr>
              <a:t>协议很多</a:t>
            </a:r>
            <a:r>
              <a:rPr lang="en-US" altLang="zh-CN" b="1">
                <a:solidFill>
                  <a:schemeClr val="bg1"/>
                </a:solidFill>
                <a:latin typeface="微软雅黑 Light" panose="020B0502040204020203" charset="-122"/>
                <a:ea typeface="微软雅黑 Light" panose="020B0502040204020203" charset="-122"/>
                <a:sym typeface="+mn-ea"/>
              </a:rPr>
              <a:t>MQ</a:t>
            </a:r>
            <a:r>
              <a:rPr lang="zh-CN" altLang="en-US" b="1">
                <a:solidFill>
                  <a:schemeClr val="bg1"/>
                </a:solidFill>
                <a:latin typeface="微软雅黑 Light" panose="020B0502040204020203" charset="-122"/>
                <a:ea typeface="微软雅黑 Light" panose="020B0502040204020203" charset="-122"/>
                <a:sym typeface="+mn-ea"/>
              </a:rPr>
              <a:t>都已支持。</a:t>
            </a:r>
            <a:endParaRPr lang="en-US" altLang="zh-CN" b="1">
              <a:solidFill>
                <a:schemeClr val="bg1"/>
              </a:solidFill>
              <a:latin typeface="微软雅黑 Light" panose="020B0502040204020203" charset="-122"/>
              <a:ea typeface="微软雅黑 Light" panose="020B0502040204020203" charset="-122"/>
            </a:endParaRPr>
          </a:p>
          <a:p>
            <a:pPr marL="742950" lvl="1" indent="-285750">
              <a:lnSpc>
                <a:spcPct val="200000"/>
              </a:lnSpc>
              <a:spcBef>
                <a:spcPct val="0"/>
              </a:spcBef>
              <a:buClr>
                <a:srgbClr val="FFC000"/>
              </a:buClr>
              <a:buFont typeface="Wingdings" panose="05000000000000000000" charset="0"/>
              <a:buChar char="n"/>
            </a:pPr>
            <a:r>
              <a:rPr lang="zh-CN" altLang="en-US" b="1">
                <a:solidFill>
                  <a:schemeClr val="bg1"/>
                </a:solidFill>
                <a:latin typeface="微软雅黑 Light" panose="020B0502040204020203" charset="-122"/>
                <a:ea typeface="微软雅黑 Light" panose="020B0502040204020203" charset="-122"/>
                <a:sym typeface="+mn-ea"/>
              </a:rPr>
              <a:t>生产者（发送消息）、消息代理、消费者（订阅然后收到消息）</a:t>
            </a:r>
            <a:endParaRPr lang="en-US" altLang="zh-CN" b="1">
              <a:solidFill>
                <a:schemeClr val="bg1"/>
              </a:solidFill>
              <a:latin typeface="微软雅黑 Light" panose="020B0502040204020203" charset="-122"/>
              <a:ea typeface="微软雅黑 Light" panose="020B0502040204020203" charset="-122"/>
            </a:endParaRPr>
          </a:p>
          <a:p>
            <a:pPr marL="285750" indent="-285750">
              <a:spcBef>
                <a:spcPct val="0"/>
              </a:spcBef>
              <a:buFont typeface="Wingdings" panose="05000000000000000000" charset="0"/>
              <a:buChar char="n"/>
            </a:pPr>
            <a:endParaRPr lang="en-US" altLang="zh-CN" b="1">
              <a:solidFill>
                <a:schemeClr val="bg1"/>
              </a:solidFill>
              <a:latin typeface="微软雅黑 Light" panose="020B0502040204020203" charset="-122"/>
              <a:ea typeface="微软雅黑 Light" panose="020B0502040204020203" charset="-122"/>
            </a:endParaRPr>
          </a:p>
        </p:txBody>
      </p:sp>
      <p:pic>
        <p:nvPicPr>
          <p:cNvPr id="6" name="图片 5"/>
          <p:cNvPicPr>
            <a:picLocks noChangeAspect="1"/>
          </p:cNvPicPr>
          <p:nvPr/>
        </p:nvPicPr>
        <p:blipFill>
          <a:blip r:embed="rId3"/>
          <a:stretch>
            <a:fillRect/>
          </a:stretch>
        </p:blipFill>
        <p:spPr>
          <a:xfrm>
            <a:off x="5210175" y="3832860"/>
            <a:ext cx="5890895" cy="2399030"/>
          </a:xfrm>
          <a:prstGeom prst="rect">
            <a:avLst/>
          </a:prstGeom>
        </p:spPr>
      </p:pic>
      <p:sp>
        <p:nvSpPr>
          <p:cNvPr id="7" name="文本框 6"/>
          <p:cNvSpPr txBox="1"/>
          <p:nvPr/>
        </p:nvSpPr>
        <p:spPr>
          <a:xfrm>
            <a:off x="2667000" y="4848225"/>
            <a:ext cx="2395220" cy="368300"/>
          </a:xfrm>
          <a:prstGeom prst="rect">
            <a:avLst/>
          </a:prstGeom>
          <a:noFill/>
        </p:spPr>
        <p:txBody>
          <a:bodyPr wrap="square" rtlCol="0">
            <a:spAutoFit/>
          </a:bodyPr>
          <a:lstStyle/>
          <a:p>
            <a:r>
              <a:rPr lang="en-US" altLang="zh-CN">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Spring</a:t>
            </a:r>
            <a:r>
              <a:rPr lang="zh-CN" altLang="en-US">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也有对应支持</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to="" calcmode="lin" valueType="num">
                                      <p:cBhvr>
                                        <p:cTn id="7"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76555" y="553720"/>
            <a:ext cx="376428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3" name="PA_矩形 39"/>
          <p:cNvSpPr>
            <a:spLocks noChangeArrowheads="1"/>
          </p:cNvSpPr>
          <p:nvPr>
            <p:custDataLst>
              <p:tags r:id="rId1"/>
            </p:custDataLst>
          </p:nvPr>
        </p:nvSpPr>
        <p:spPr bwMode="auto">
          <a:xfrm>
            <a:off x="469154" y="143712"/>
            <a:ext cx="5645896"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000">
                <a:solidFill>
                  <a:srgbClr val="FFC000"/>
                </a:solidFill>
                <a:latin typeface="微软雅黑" panose="020B0503020204020204" pitchFamily="34" charset="-122"/>
                <a:ea typeface="微软雅黑" panose="020B0503020204020204" pitchFamily="34" charset="-122"/>
              </a:rPr>
              <a:t>SpringBoot+Netty+WebSocket</a:t>
            </a:r>
          </a:p>
        </p:txBody>
      </p:sp>
      <p:pic>
        <p:nvPicPr>
          <p:cNvPr id="11" name="图片 10"/>
          <p:cNvPicPr>
            <a:picLocks noChangeAspect="1"/>
          </p:cNvPicPr>
          <p:nvPr/>
        </p:nvPicPr>
        <p:blipFill>
          <a:blip r:embed="rId3"/>
          <a:stretch>
            <a:fillRect/>
          </a:stretch>
        </p:blipFill>
        <p:spPr>
          <a:xfrm>
            <a:off x="-59055" y="1007110"/>
            <a:ext cx="11591290" cy="4803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to="" calcmode="lin" valueType="num">
                                      <p:cBhvr>
                                        <p:cTn id="7"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76555" y="553720"/>
            <a:ext cx="376428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83" name="任意多边形 82"/>
          <p:cNvSpPr/>
          <p:nvPr/>
        </p:nvSpPr>
        <p:spPr>
          <a:xfrm>
            <a:off x="7888605" y="5183505"/>
            <a:ext cx="2226945" cy="1132840"/>
          </a:xfrm>
          <a:custGeom>
            <a:avLst/>
            <a:gdLst>
              <a:gd name="connsiteX0" fmla="*/ 1638300 w 3276600"/>
              <a:gd name="connsiteY0" fmla="*/ 0 h 1676400"/>
              <a:gd name="connsiteX1" fmla="*/ 3276600 w 3276600"/>
              <a:gd name="connsiteY1" fmla="*/ 1638300 h 1676400"/>
              <a:gd name="connsiteX2" fmla="*/ 3274676 w 3276600"/>
              <a:gd name="connsiteY2" fmla="*/ 1676400 h 1676400"/>
              <a:gd name="connsiteX3" fmla="*/ 1924 w 3276600"/>
              <a:gd name="connsiteY3" fmla="*/ 1676400 h 1676400"/>
              <a:gd name="connsiteX4" fmla="*/ 0 w 3276600"/>
              <a:gd name="connsiteY4" fmla="*/ 1638300 h 1676400"/>
              <a:gd name="connsiteX5" fmla="*/ 1638300 w 3276600"/>
              <a:gd name="connsiteY5" fmla="*/ 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600" h="1676400">
                <a:moveTo>
                  <a:pt x="1638300" y="0"/>
                </a:moveTo>
                <a:cubicBezTo>
                  <a:pt x="2543108" y="0"/>
                  <a:pt x="3276600" y="733492"/>
                  <a:pt x="3276600" y="1638300"/>
                </a:cubicBezTo>
                <a:lnTo>
                  <a:pt x="3274676" y="1676400"/>
                </a:lnTo>
                <a:lnTo>
                  <a:pt x="1924" y="1676400"/>
                </a:lnTo>
                <a:lnTo>
                  <a:pt x="0" y="1638300"/>
                </a:lnTo>
                <a:cubicBezTo>
                  <a:pt x="0" y="733492"/>
                  <a:pt x="733492" y="0"/>
                  <a:pt x="1638300"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438005" y="5183505"/>
            <a:ext cx="945515" cy="940435"/>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74268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0176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3234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0176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6376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文本框 2"/>
          <p:cNvSpPr txBox="1"/>
          <p:nvPr/>
        </p:nvSpPr>
        <p:spPr>
          <a:xfrm>
            <a:off x="376555" y="98425"/>
            <a:ext cx="3484245" cy="368300"/>
          </a:xfrm>
          <a:prstGeom prst="rect">
            <a:avLst/>
          </a:prstGeom>
          <a:noFill/>
        </p:spPr>
        <p:txBody>
          <a:bodyPr wrap="square" rtlCol="0">
            <a:spAutoFit/>
          </a:bodyPr>
          <a:lstStyle/>
          <a:p>
            <a:r>
              <a:rPr lang="en-US" altLang="zh-CN">
                <a:solidFill>
                  <a:srgbClr val="FFC000"/>
                </a:solidFill>
              </a:rPr>
              <a:t>Netty WebSocket</a:t>
            </a:r>
            <a:r>
              <a:rPr lang="zh-CN" altLang="en-US">
                <a:solidFill>
                  <a:srgbClr val="FFC000"/>
                </a:solidFill>
              </a:rPr>
              <a:t>重要组件</a:t>
            </a:r>
          </a:p>
        </p:txBody>
      </p:sp>
      <p:sp>
        <p:nvSpPr>
          <p:cNvPr id="5" name="文本框 4"/>
          <p:cNvSpPr txBox="1"/>
          <p:nvPr/>
        </p:nvSpPr>
        <p:spPr>
          <a:xfrm>
            <a:off x="717550" y="852170"/>
            <a:ext cx="4758690" cy="368300"/>
          </a:xfrm>
          <a:prstGeom prst="rect">
            <a:avLst/>
          </a:prstGeom>
          <a:noFill/>
        </p:spPr>
        <p:txBody>
          <a:bodyPr wrap="square" rtlCol="0" anchor="t">
            <a:spAutoFit/>
          </a:bodyPr>
          <a:lstStyle/>
          <a:p>
            <a:pPr marL="285750" indent="-285750">
              <a:buFont typeface="Wingdings" panose="05000000000000000000" charset="0"/>
              <a:buChar char="n"/>
            </a:pPr>
            <a:r>
              <a:rPr lang="zh-CN" altLang="en-US">
                <a:solidFill>
                  <a:srgbClr val="FFC000"/>
                </a:solidFill>
              </a:rPr>
              <a:t>WebSocketServerHandshaker </a:t>
            </a:r>
            <a:r>
              <a:rPr lang="en-US" altLang="zh-CN">
                <a:solidFill>
                  <a:srgbClr val="FFC000"/>
                </a:solidFill>
              </a:rPr>
              <a:t>: </a:t>
            </a:r>
            <a:r>
              <a:rPr lang="zh-CN" altLang="en-US">
                <a:solidFill>
                  <a:srgbClr val="FFC000"/>
                </a:solidFill>
              </a:rPr>
              <a:t>协议升级</a:t>
            </a:r>
          </a:p>
        </p:txBody>
      </p:sp>
      <p:pic>
        <p:nvPicPr>
          <p:cNvPr id="7" name="图片 6"/>
          <p:cNvPicPr>
            <a:picLocks noChangeAspect="1"/>
          </p:cNvPicPr>
          <p:nvPr/>
        </p:nvPicPr>
        <p:blipFill>
          <a:blip r:embed="rId2"/>
          <a:stretch>
            <a:fillRect/>
          </a:stretch>
        </p:blipFill>
        <p:spPr>
          <a:xfrm>
            <a:off x="8255" y="3901440"/>
            <a:ext cx="11438255" cy="963295"/>
          </a:xfrm>
          <a:prstGeom prst="rect">
            <a:avLst/>
          </a:prstGeom>
        </p:spPr>
      </p:pic>
      <p:sp>
        <p:nvSpPr>
          <p:cNvPr id="9" name="文本框 8"/>
          <p:cNvSpPr txBox="1"/>
          <p:nvPr/>
        </p:nvSpPr>
        <p:spPr>
          <a:xfrm>
            <a:off x="717550" y="3286760"/>
            <a:ext cx="5637530" cy="368300"/>
          </a:xfrm>
          <a:prstGeom prst="rect">
            <a:avLst/>
          </a:prstGeom>
          <a:noFill/>
        </p:spPr>
        <p:txBody>
          <a:bodyPr wrap="square" rtlCol="0" anchor="t">
            <a:spAutoFit/>
          </a:bodyPr>
          <a:lstStyle/>
          <a:p>
            <a:pPr marL="285750" indent="-285750">
              <a:buFont typeface="Wingdings" panose="05000000000000000000" charset="0"/>
              <a:buChar char="n"/>
            </a:pPr>
            <a:r>
              <a:rPr lang="zh-CN" altLang="en-US">
                <a:solidFill>
                  <a:srgbClr val="FFC000"/>
                </a:solidFill>
              </a:rPr>
              <a:t>WebSocketFrame：</a:t>
            </a:r>
            <a:r>
              <a:rPr lang="en-US" altLang="zh-CN">
                <a:solidFill>
                  <a:srgbClr val="FFC000"/>
                </a:solidFill>
              </a:rPr>
              <a:t>WebSocket</a:t>
            </a:r>
            <a:r>
              <a:rPr lang="zh-CN" altLang="en-US">
                <a:solidFill>
                  <a:srgbClr val="FFC000"/>
                </a:solidFill>
              </a:rPr>
              <a:t>请求消息实体</a:t>
            </a:r>
          </a:p>
        </p:txBody>
      </p:sp>
      <p:pic>
        <p:nvPicPr>
          <p:cNvPr id="10" name="图片 9"/>
          <p:cNvPicPr>
            <a:picLocks noChangeAspect="1"/>
          </p:cNvPicPr>
          <p:nvPr/>
        </p:nvPicPr>
        <p:blipFill>
          <a:blip r:embed="rId3"/>
          <a:stretch>
            <a:fillRect/>
          </a:stretch>
        </p:blipFill>
        <p:spPr>
          <a:xfrm>
            <a:off x="717550" y="1350645"/>
            <a:ext cx="6249035" cy="1699260"/>
          </a:xfrm>
          <a:prstGeom prst="rect">
            <a:avLst/>
          </a:prstGeom>
        </p:spPr>
      </p:pic>
      <p:sp>
        <p:nvSpPr>
          <p:cNvPr id="12" name="文本框 11"/>
          <p:cNvSpPr txBox="1"/>
          <p:nvPr/>
        </p:nvSpPr>
        <p:spPr>
          <a:xfrm>
            <a:off x="376555" y="5000625"/>
            <a:ext cx="893445"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二进制</a:t>
            </a:r>
          </a:p>
        </p:txBody>
      </p:sp>
      <p:sp>
        <p:nvSpPr>
          <p:cNvPr id="14" name="文本框 13"/>
          <p:cNvSpPr txBox="1"/>
          <p:nvPr/>
        </p:nvSpPr>
        <p:spPr>
          <a:xfrm>
            <a:off x="2278380" y="5000625"/>
            <a:ext cx="1173480"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心跳请求</a:t>
            </a:r>
          </a:p>
        </p:txBody>
      </p:sp>
      <p:sp>
        <p:nvSpPr>
          <p:cNvPr id="18" name="文本框 17"/>
          <p:cNvSpPr txBox="1"/>
          <p:nvPr/>
        </p:nvSpPr>
        <p:spPr>
          <a:xfrm>
            <a:off x="3920490" y="5000625"/>
            <a:ext cx="1173480"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关闭请求</a:t>
            </a:r>
          </a:p>
        </p:txBody>
      </p:sp>
      <p:sp>
        <p:nvSpPr>
          <p:cNvPr id="19" name="文本框 18"/>
          <p:cNvSpPr txBox="1"/>
          <p:nvPr/>
        </p:nvSpPr>
        <p:spPr>
          <a:xfrm>
            <a:off x="5793105" y="5000625"/>
            <a:ext cx="1173480"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心跳回应</a:t>
            </a:r>
          </a:p>
        </p:txBody>
      </p:sp>
      <p:sp>
        <p:nvSpPr>
          <p:cNvPr id="20" name="文本框 19"/>
          <p:cNvSpPr txBox="1"/>
          <p:nvPr/>
        </p:nvSpPr>
        <p:spPr>
          <a:xfrm>
            <a:off x="10095230" y="5000625"/>
            <a:ext cx="1173480"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文本消息</a:t>
            </a:r>
          </a:p>
        </p:txBody>
      </p:sp>
      <p:sp>
        <p:nvSpPr>
          <p:cNvPr id="21" name="文本框 20"/>
          <p:cNvSpPr txBox="1"/>
          <p:nvPr/>
        </p:nvSpPr>
        <p:spPr>
          <a:xfrm>
            <a:off x="8043545" y="5000625"/>
            <a:ext cx="1173480" cy="337185"/>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连续消息</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50475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60347" y="46990"/>
            <a:ext cx="3606800" cy="398780"/>
          </a:xfrm>
          <a:prstGeom prst="rect">
            <a:avLst/>
          </a:prstGeom>
          <a:noFill/>
        </p:spPr>
        <p:txBody>
          <a:bodyPr wrap="square">
            <a:spAutoFit/>
          </a:bodyPr>
          <a:lstStyle/>
          <a:p>
            <a:pPr defTabSz="914400">
              <a:defRPr/>
            </a:pPr>
            <a:r>
              <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rPr>
              <a:t>什么是</a:t>
            </a:r>
            <a:r>
              <a:rPr lang="en-US" altLang="zh-CN" sz="2000" spc="200" dirty="0">
                <a:solidFill>
                  <a:srgbClr val="FFC000"/>
                </a:solidFill>
                <a:latin typeface="黑体" panose="02010609060101010101" charset="-122"/>
                <a:ea typeface="黑体" panose="02010609060101010101" charset="-122"/>
                <a:cs typeface="黑体" panose="02010609060101010101" charset="-122"/>
                <a:sym typeface="+mn-ea"/>
              </a:rPr>
              <a:t>SOCKET</a:t>
            </a:r>
          </a:p>
        </p:txBody>
      </p:sp>
      <p:sp>
        <p:nvSpPr>
          <p:cNvPr id="2" name="矩形 1"/>
          <p:cNvSpPr/>
          <p:nvPr/>
        </p:nvSpPr>
        <p:spPr>
          <a:xfrm>
            <a:off x="619125" y="1175861"/>
            <a:ext cx="9115425" cy="952825"/>
          </a:xfrm>
          <a:prstGeom prst="rect">
            <a:avLst/>
          </a:prstGeom>
        </p:spPr>
        <p:txBody>
          <a:bodyPr wrap="square">
            <a:spAutoFit/>
          </a:bodyPr>
          <a:lstStyle/>
          <a:p>
            <a:pPr>
              <a:lnSpc>
                <a:spcPct val="150000"/>
              </a:lnSpc>
              <a:spcBef>
                <a:spcPts val="600"/>
              </a:spcBef>
              <a:buBlip>
                <a:blip r:embed="rId3"/>
              </a:buBlip>
            </a:pPr>
            <a:r>
              <a:rPr lang="zh-CN" altLang="en-US" b="1" dirty="0">
                <a:solidFill>
                  <a:schemeClr val="bg1"/>
                </a:solidFill>
                <a:latin typeface="微软雅黑 Light" panose="020B0502040204020203" charset="-122"/>
                <a:ea typeface="微软雅黑 Light" panose="020B0502040204020203" charset="-122"/>
              </a:rPr>
              <a:t>  </a:t>
            </a:r>
            <a:r>
              <a:rPr lang="en-US" altLang="zh-CN" b="1" dirty="0">
                <a:solidFill>
                  <a:schemeClr val="bg1"/>
                </a:solidFill>
                <a:latin typeface="微软雅黑 Light" panose="020B0502040204020203" charset="-122"/>
                <a:ea typeface="微软雅黑 Light" panose="020B0502040204020203" charset="-122"/>
              </a:rPr>
              <a:t>Socket</a:t>
            </a:r>
            <a:r>
              <a:rPr lang="zh-CN" altLang="en-US" b="1" dirty="0">
                <a:solidFill>
                  <a:schemeClr val="bg1"/>
                </a:solidFill>
                <a:latin typeface="微软雅黑 Light" panose="020B0502040204020203" charset="-122"/>
                <a:ea typeface="微软雅黑 Light" panose="020B0502040204020203" charset="-122"/>
              </a:rPr>
              <a:t>是什么？</a:t>
            </a:r>
            <a:endParaRPr lang="en-US" altLang="zh-CN" b="1" dirty="0">
              <a:solidFill>
                <a:schemeClr val="bg1"/>
              </a:solidFill>
              <a:latin typeface="微软雅黑 Light" panose="020B0502040204020203" charset="-122"/>
              <a:ea typeface="微软雅黑 Light" panose="020B0502040204020203" charset="-122"/>
            </a:endParaRPr>
          </a:p>
          <a:p>
            <a:pPr>
              <a:lnSpc>
                <a:spcPct val="150000"/>
              </a:lnSpc>
              <a:spcBef>
                <a:spcPts val="600"/>
              </a:spcBef>
            </a:pPr>
            <a:r>
              <a:rPr lang="en-US" altLang="zh-CN" dirty="0">
                <a:solidFill>
                  <a:schemeClr val="bg1"/>
                </a:solidFill>
              </a:rPr>
              <a:t>Socket</a:t>
            </a:r>
            <a:r>
              <a:rPr lang="zh-CN" altLang="en-US" dirty="0">
                <a:solidFill>
                  <a:schemeClr val="bg1"/>
                </a:solidFill>
              </a:rPr>
              <a:t>是应用层与</a:t>
            </a:r>
            <a:r>
              <a:rPr lang="en-US" altLang="zh-CN" dirty="0">
                <a:solidFill>
                  <a:schemeClr val="bg1"/>
                </a:solidFill>
              </a:rPr>
              <a:t>TCP/IP</a:t>
            </a:r>
            <a:r>
              <a:rPr lang="zh-CN" altLang="en-US" dirty="0">
                <a:solidFill>
                  <a:schemeClr val="bg1"/>
                </a:solidFill>
              </a:rPr>
              <a:t>协议族通信的中间软件抽象层，它是一组接口。</a:t>
            </a:r>
            <a:r>
              <a:rPr lang="en-US" altLang="zh-CN" dirty="0">
                <a:solidFill>
                  <a:schemeClr val="bg1"/>
                </a:solidFill>
              </a:rPr>
              <a:t>TCP   UDP</a:t>
            </a:r>
            <a:endParaRPr lang="zh-CN" altLang="en-US" dirty="0">
              <a:solidFill>
                <a:schemeClr val="bg1"/>
              </a:solidFill>
            </a:endParaRPr>
          </a:p>
        </p:txBody>
      </p:sp>
      <p:pic>
        <p:nvPicPr>
          <p:cNvPr id="9218" name="Picture 2" descr="http://dl.iteye.com/upload/attachment/0067/1466/62a4e2ce-4b4e-3e13-a296-8683a5639dc2.bmp"/>
          <p:cNvPicPr>
            <a:picLocks noChangeAspect="1" noChangeArrowheads="1"/>
          </p:cNvPicPr>
          <p:nvPr/>
        </p:nvPicPr>
        <p:blipFill>
          <a:blip r:embed="rId4"/>
          <a:srcRect/>
          <a:stretch>
            <a:fillRect/>
          </a:stretch>
        </p:blipFill>
        <p:spPr bwMode="auto">
          <a:xfrm>
            <a:off x="641350" y="2249487"/>
            <a:ext cx="5257800" cy="2171701"/>
          </a:xfrm>
          <a:prstGeom prst="rect">
            <a:avLst/>
          </a:prstGeom>
          <a:noFill/>
        </p:spPr>
      </p:pic>
      <p:sp>
        <p:nvSpPr>
          <p:cNvPr id="11" name="矩形 10"/>
          <p:cNvSpPr/>
          <p:nvPr/>
        </p:nvSpPr>
        <p:spPr>
          <a:xfrm>
            <a:off x="638175" y="4709636"/>
            <a:ext cx="9115425" cy="1000274"/>
          </a:xfrm>
          <a:prstGeom prst="rect">
            <a:avLst/>
          </a:prstGeom>
        </p:spPr>
        <p:txBody>
          <a:bodyPr wrap="square">
            <a:spAutoFit/>
          </a:bodyPr>
          <a:lstStyle/>
          <a:p>
            <a:pPr>
              <a:lnSpc>
                <a:spcPct val="150000"/>
              </a:lnSpc>
              <a:spcBef>
                <a:spcPts val="600"/>
              </a:spcBef>
              <a:buBlip>
                <a:blip r:embed="rId3"/>
              </a:buBlip>
            </a:pPr>
            <a:r>
              <a:rPr lang="zh-CN" altLang="en-US" b="1" dirty="0">
                <a:solidFill>
                  <a:schemeClr val="bg1"/>
                </a:solidFill>
                <a:latin typeface="微软雅黑 Light" panose="020B0502040204020203" charset="-122"/>
                <a:ea typeface="微软雅黑 Light" panose="020B0502040204020203" charset="-122"/>
              </a:rPr>
              <a:t>  短连接</a:t>
            </a:r>
            <a:endParaRPr lang="en-US" altLang="zh-CN" b="1" dirty="0">
              <a:solidFill>
                <a:schemeClr val="bg1"/>
              </a:solidFill>
              <a:latin typeface="微软雅黑 Light" panose="020B0502040204020203" charset="-122"/>
              <a:ea typeface="微软雅黑 Light" panose="020B0502040204020203" charset="-122"/>
            </a:endParaRPr>
          </a:p>
          <a:p>
            <a:pPr>
              <a:lnSpc>
                <a:spcPct val="150000"/>
              </a:lnSpc>
              <a:spcBef>
                <a:spcPts val="600"/>
              </a:spcBef>
              <a:buBlip>
                <a:blip r:embed="rId3"/>
              </a:buBlip>
            </a:pPr>
            <a:r>
              <a:rPr lang="zh-CN" altLang="en-US" dirty="0">
                <a:solidFill>
                  <a:schemeClr val="bg1"/>
                </a:solidFill>
              </a:rPr>
              <a:t>  </a:t>
            </a:r>
            <a:r>
              <a:rPr lang="zh-CN" altLang="en-US" b="1" dirty="0">
                <a:solidFill>
                  <a:schemeClr val="bg1"/>
                </a:solidFill>
                <a:latin typeface="微软雅黑 Light" panose="020B0502040204020203" charset="-122"/>
                <a:ea typeface="微软雅黑 Light" panose="020B0502040204020203" charset="-122"/>
              </a:rPr>
              <a:t>长连接</a:t>
            </a:r>
          </a:p>
        </p:txBody>
      </p:sp>
      <p:sp>
        <p:nvSpPr>
          <p:cNvPr id="3" name="文本框 2"/>
          <p:cNvSpPr txBox="1"/>
          <p:nvPr/>
        </p:nvSpPr>
        <p:spPr>
          <a:xfrm>
            <a:off x="2118360" y="4803699"/>
            <a:ext cx="5680710" cy="398780"/>
          </a:xfrm>
          <a:prstGeom prst="rect">
            <a:avLst/>
          </a:prstGeom>
          <a:noFill/>
        </p:spPr>
        <p:txBody>
          <a:bodyPr wrap="square" rtlCol="0">
            <a:spAutoFit/>
          </a:bodyPr>
          <a:lstStyle/>
          <a:p>
            <a:r>
              <a:rPr lang="zh-CN" altLang="en-US" sz="2000" dirty="0">
                <a:solidFill>
                  <a:schemeClr val="bg1"/>
                </a:solidFill>
              </a:rPr>
              <a:t>建立</a:t>
            </a:r>
            <a:r>
              <a:rPr lang="en-US" altLang="zh-CN" sz="2000" dirty="0">
                <a:solidFill>
                  <a:schemeClr val="bg1"/>
                </a:solidFill>
              </a:rPr>
              <a:t>TCP</a:t>
            </a:r>
            <a:r>
              <a:rPr lang="zh-CN" altLang="en-US" sz="2000" dirty="0">
                <a:solidFill>
                  <a:schemeClr val="bg1"/>
                </a:solidFill>
              </a:rPr>
              <a:t>连接，数据发送完成之后就断开连接</a:t>
            </a:r>
          </a:p>
        </p:txBody>
      </p:sp>
      <p:sp>
        <p:nvSpPr>
          <p:cNvPr id="6" name="文本框 5"/>
          <p:cNvSpPr txBox="1"/>
          <p:nvPr/>
        </p:nvSpPr>
        <p:spPr>
          <a:xfrm>
            <a:off x="2118360" y="5264785"/>
            <a:ext cx="5680710" cy="398780"/>
          </a:xfrm>
          <a:prstGeom prst="rect">
            <a:avLst/>
          </a:prstGeom>
          <a:noFill/>
        </p:spPr>
        <p:txBody>
          <a:bodyPr wrap="square" rtlCol="0">
            <a:spAutoFit/>
          </a:bodyPr>
          <a:lstStyle/>
          <a:p>
            <a:r>
              <a:rPr lang="zh-CN" altLang="en-US" sz="2000" dirty="0">
                <a:solidFill>
                  <a:schemeClr val="bg1"/>
                </a:solidFill>
              </a:rPr>
              <a:t>建立</a:t>
            </a:r>
            <a:r>
              <a:rPr lang="en-US" altLang="zh-CN" sz="2000" dirty="0">
                <a:solidFill>
                  <a:schemeClr val="bg1"/>
                </a:solidFill>
              </a:rPr>
              <a:t>TCP</a:t>
            </a:r>
            <a:r>
              <a:rPr lang="zh-CN" altLang="en-US" sz="2000" dirty="0">
                <a:solidFill>
                  <a:schemeClr val="bg1"/>
                </a:solidFill>
              </a:rPr>
              <a:t>连接后可以连续发送多个数据包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50475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60347" y="46990"/>
            <a:ext cx="3606800" cy="398780"/>
          </a:xfrm>
          <a:prstGeom prst="rect">
            <a:avLst/>
          </a:prstGeom>
          <a:noFill/>
        </p:spPr>
        <p:txBody>
          <a:bodyPr wrap="square">
            <a:spAutoFit/>
          </a:bodyPr>
          <a:lstStyle/>
          <a:p>
            <a:pPr defTabSz="914400">
              <a:defRPr/>
            </a:pPr>
            <a:r>
              <a:rPr lang="zh-CN" altLang="en-US" sz="2000" dirty="0">
                <a:solidFill>
                  <a:srgbClr val="FFC000"/>
                </a:solidFill>
                <a:latin typeface="黑体" panose="02010609060101010101" charset="-122"/>
                <a:ea typeface="黑体" panose="02010609060101010101" charset="-122"/>
                <a:cs typeface="黑体" panose="02010609060101010101" charset="-122"/>
                <a:sym typeface="+mn-ea"/>
              </a:rPr>
              <a:t>应用程序如何获取数据</a:t>
            </a:r>
            <a:endParaRPr lang="zh-CN" altLang="en-US" sz="2000" spc="200" dirty="0">
              <a:solidFill>
                <a:srgbClr val="FFC000"/>
              </a:solidFill>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3"/>
          <a:stretch>
            <a:fillRect/>
          </a:stretch>
        </p:blipFill>
        <p:spPr>
          <a:xfrm>
            <a:off x="416242" y="585381"/>
            <a:ext cx="9049385" cy="4344670"/>
          </a:xfrm>
          <a:prstGeom prst="rect">
            <a:avLst/>
          </a:prstGeom>
        </p:spPr>
      </p:pic>
      <p:sp>
        <p:nvSpPr>
          <p:cNvPr id="11" name="文本框 1"/>
          <p:cNvSpPr txBox="1"/>
          <p:nvPr/>
        </p:nvSpPr>
        <p:spPr>
          <a:xfrm>
            <a:off x="314461" y="5640141"/>
            <a:ext cx="469773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rgbClr val="FFC000"/>
                </a:solidFill>
              </a:rPr>
              <a:t>两个阶段</a:t>
            </a:r>
            <a:r>
              <a:rPr lang="zh-CN" altLang="en-US" sz="1400" dirty="0">
                <a:solidFill>
                  <a:schemeClr val="bg1"/>
                </a:solidFill>
              </a:rPr>
              <a:t>：数据准备、数据拷贝</a:t>
            </a:r>
          </a:p>
        </p:txBody>
      </p:sp>
      <p:sp>
        <p:nvSpPr>
          <p:cNvPr id="12" name="文本框 2"/>
          <p:cNvSpPr txBox="1"/>
          <p:nvPr/>
        </p:nvSpPr>
        <p:spPr>
          <a:xfrm>
            <a:off x="243205" y="5023486"/>
            <a:ext cx="1019843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rgbClr val="FFC000"/>
                </a:solidFill>
              </a:rPr>
              <a:t>一个概念</a:t>
            </a:r>
            <a:r>
              <a:rPr lang="zh-CN" altLang="en-US" sz="1400" dirty="0">
                <a:solidFill>
                  <a:schemeClr val="bg1"/>
                </a:solidFill>
              </a:rPr>
              <a:t>：文件描述符（file descriptor）；</a:t>
            </a:r>
          </a:p>
          <a:p>
            <a:r>
              <a:rPr lang="zh-CN" altLang="en-US" sz="1400" dirty="0">
                <a:solidFill>
                  <a:schemeClr val="bg1"/>
                </a:solidFill>
              </a:rPr>
              <a:t>操作和资源抽象成了文件，比如说硬件设备，socket，流，磁盘，进程，线程；文件描述符就是索引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2324735"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38835" y="-327"/>
            <a:ext cx="3662045" cy="398780"/>
          </a:xfrm>
          <a:prstGeom prst="rect">
            <a:avLst/>
          </a:prstGeom>
          <a:noFill/>
        </p:spPr>
        <p:txBody>
          <a:bodyPr wrap="square" rtlCol="0">
            <a:spAutoFit/>
          </a:bodyPr>
          <a:lstStyle/>
          <a:p>
            <a:r>
              <a:rPr lang="en-US" altLang="zh-CN" sz="2000" dirty="0" err="1">
                <a:solidFill>
                  <a:srgbClr val="FFC000"/>
                </a:solidFill>
              </a:rPr>
              <a:t>linux</a:t>
            </a:r>
            <a:r>
              <a:rPr lang="en-US" altLang="zh-CN" sz="2000" dirty="0">
                <a:solidFill>
                  <a:srgbClr val="FFC000"/>
                </a:solidFill>
              </a:rPr>
              <a:t> IO</a:t>
            </a:r>
            <a:r>
              <a:rPr lang="zh-CN" altLang="en-US" sz="2000" dirty="0">
                <a:solidFill>
                  <a:srgbClr val="FFC000"/>
                </a:solidFill>
              </a:rPr>
              <a:t>模型：</a:t>
            </a:r>
          </a:p>
        </p:txBody>
      </p:sp>
      <p:grpSp>
        <p:nvGrpSpPr>
          <p:cNvPr id="21" name="组合 20"/>
          <p:cNvGrpSpPr/>
          <p:nvPr>
            <p:custDataLst>
              <p:tags r:id="rId2"/>
            </p:custDataLst>
          </p:nvPr>
        </p:nvGrpSpPr>
        <p:grpSpPr>
          <a:xfrm>
            <a:off x="1101090" y="1450340"/>
            <a:ext cx="3580765" cy="752528"/>
            <a:chOff x="3751262" y="1204685"/>
            <a:chExt cx="3426052" cy="720157"/>
          </a:xfrm>
        </p:grpSpPr>
        <p:sp>
          <p:nvSpPr>
            <p:cNvPr id="20" name="任意多边形 19"/>
            <p:cNvSpPr/>
            <p:nvPr>
              <p:custDataLst>
                <p:tags r:id="rId15"/>
              </p:custDataLst>
            </p:nvPr>
          </p:nvSpPr>
          <p:spPr>
            <a:xfrm>
              <a:off x="3751262" y="1719102"/>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lnSpcReduction="20000"/>
            </a:bodyPr>
            <a:lstStyle/>
            <a:p>
              <a:pPr algn="ctr"/>
              <a:endParaRPr lang="zh-CN" altLang="en-US" sz="1700">
                <a:solidFill>
                  <a:srgbClr val="FFFFFF"/>
                </a:solidFill>
                <a:sym typeface="Arial" panose="020B0604020202020204" pitchFamily="34" charset="0"/>
              </a:endParaRPr>
            </a:p>
          </p:txBody>
        </p:sp>
        <p:sp>
          <p:nvSpPr>
            <p:cNvPr id="22" name="任意多边形 21"/>
            <p:cNvSpPr/>
            <p:nvPr>
              <p:custDataLst>
                <p:tags r:id="rId16"/>
              </p:custDataLst>
            </p:nvPr>
          </p:nvSpPr>
          <p:spPr>
            <a:xfrm>
              <a:off x="3751943" y="1204685"/>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l">
                <a:lnSpc>
                  <a:spcPct val="120000"/>
                </a:lnSpc>
              </a:pPr>
              <a:r>
                <a:rPr lang="en-US" altLang="zh-CN" sz="1700" dirty="0">
                  <a:solidFill>
                    <a:srgbClr val="FFFFFF"/>
                  </a:solidFill>
                </a:rPr>
                <a:t>    1</a:t>
              </a:r>
              <a:r>
                <a:rPr lang="zh-CN" altLang="en-US" sz="1700" dirty="0">
                  <a:solidFill>
                    <a:srgbClr val="FFFFFF"/>
                  </a:solidFill>
                </a:rPr>
                <a:t>、阻塞</a:t>
              </a:r>
              <a:r>
                <a:rPr lang="en-US" altLang="zh-CN" sz="1700" dirty="0" err="1">
                  <a:solidFill>
                    <a:srgbClr val="FFFFFF"/>
                  </a:solidFill>
                </a:rPr>
                <a:t>io     (blocking i/o)</a:t>
              </a:r>
            </a:p>
          </p:txBody>
        </p:sp>
      </p:grpSp>
      <p:grpSp>
        <p:nvGrpSpPr>
          <p:cNvPr id="23" name="组合 22"/>
          <p:cNvGrpSpPr/>
          <p:nvPr>
            <p:custDataLst>
              <p:tags r:id="rId3"/>
            </p:custDataLst>
          </p:nvPr>
        </p:nvGrpSpPr>
        <p:grpSpPr>
          <a:xfrm>
            <a:off x="1101090" y="2410378"/>
            <a:ext cx="3580765" cy="752528"/>
            <a:chOff x="3751262" y="1994873"/>
            <a:chExt cx="3426052" cy="720157"/>
          </a:xfrm>
        </p:grpSpPr>
        <p:sp>
          <p:nvSpPr>
            <p:cNvPr id="24" name="任意多边形 23"/>
            <p:cNvSpPr/>
            <p:nvPr>
              <p:custDataLst>
                <p:tags r:id="rId13"/>
              </p:custDataLst>
            </p:nvPr>
          </p:nvSpPr>
          <p:spPr>
            <a:xfrm>
              <a:off x="3751262" y="2509290"/>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rgbClr val="F5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lnSpcReduction="20000"/>
            </a:bodyPr>
            <a:lstStyle/>
            <a:p>
              <a:pPr algn="ctr"/>
              <a:endParaRPr lang="zh-CN" altLang="en-US" sz="1700">
                <a:solidFill>
                  <a:srgbClr val="FFFFFF"/>
                </a:solidFill>
                <a:sym typeface="Arial" panose="020B0604020202020204" pitchFamily="34" charset="0"/>
              </a:endParaRPr>
            </a:p>
          </p:txBody>
        </p:sp>
        <p:sp>
          <p:nvSpPr>
            <p:cNvPr id="25" name="任意多边形 24"/>
            <p:cNvSpPr/>
            <p:nvPr>
              <p:custDataLst>
                <p:tags r:id="rId14"/>
              </p:custDataLst>
            </p:nvPr>
          </p:nvSpPr>
          <p:spPr>
            <a:xfrm>
              <a:off x="3751943" y="1994873"/>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rgbClr val="F5C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lnSpc>
                  <a:spcPct val="120000"/>
                </a:lnSpc>
              </a:pPr>
              <a:r>
                <a:rPr lang="en-US" altLang="zh-CN" sz="1700" dirty="0">
                  <a:solidFill>
                    <a:srgbClr val="FFFFFF"/>
                  </a:solidFill>
                </a:rPr>
                <a:t>2</a:t>
              </a:r>
              <a:r>
                <a:rPr lang="zh-CN" altLang="en-US" sz="1700" dirty="0">
                  <a:solidFill>
                    <a:srgbClr val="FFFFFF"/>
                  </a:solidFill>
                </a:rPr>
                <a:t>、非阻塞</a:t>
              </a:r>
              <a:r>
                <a:rPr lang="en-US" altLang="zh-CN" sz="1700" dirty="0" err="1">
                  <a:solidFill>
                    <a:srgbClr val="FFFFFF"/>
                  </a:solidFill>
                </a:rPr>
                <a:t>io      (non blocking i/o)</a:t>
              </a:r>
            </a:p>
          </p:txBody>
        </p:sp>
      </p:grpSp>
      <p:grpSp>
        <p:nvGrpSpPr>
          <p:cNvPr id="26" name="组合 25"/>
          <p:cNvGrpSpPr/>
          <p:nvPr>
            <p:custDataLst>
              <p:tags r:id="rId4"/>
            </p:custDataLst>
          </p:nvPr>
        </p:nvGrpSpPr>
        <p:grpSpPr>
          <a:xfrm>
            <a:off x="1101090" y="3370416"/>
            <a:ext cx="3580765" cy="752528"/>
            <a:chOff x="3751262" y="2785061"/>
            <a:chExt cx="3426052" cy="720157"/>
          </a:xfrm>
        </p:grpSpPr>
        <p:sp>
          <p:nvSpPr>
            <p:cNvPr id="27" name="任意多边形 26"/>
            <p:cNvSpPr/>
            <p:nvPr>
              <p:custDataLst>
                <p:tags r:id="rId11"/>
              </p:custDataLst>
            </p:nvPr>
          </p:nvSpPr>
          <p:spPr>
            <a:xfrm>
              <a:off x="3751262" y="3299478"/>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rgbClr val="52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lnSpcReduction="20000"/>
            </a:bodyPr>
            <a:lstStyle/>
            <a:p>
              <a:pPr algn="ctr"/>
              <a:endParaRPr lang="zh-CN" altLang="en-US" sz="1700">
                <a:solidFill>
                  <a:srgbClr val="FFFFFF"/>
                </a:solidFill>
                <a:sym typeface="Arial" panose="020B0604020202020204" pitchFamily="34" charset="0"/>
              </a:endParaRPr>
            </a:p>
          </p:txBody>
        </p:sp>
        <p:sp>
          <p:nvSpPr>
            <p:cNvPr id="28" name="任意多边形 27"/>
            <p:cNvSpPr/>
            <p:nvPr>
              <p:custDataLst>
                <p:tags r:id="rId12"/>
              </p:custDataLst>
            </p:nvPr>
          </p:nvSpPr>
          <p:spPr>
            <a:xfrm>
              <a:off x="3751943" y="2785061"/>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rgbClr val="52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lnSpc>
                  <a:spcPct val="120000"/>
                </a:lnSpc>
              </a:pPr>
              <a:r>
                <a:rPr lang="en-US" altLang="zh-CN" sz="1700" dirty="0">
                  <a:solidFill>
                    <a:srgbClr val="FFFFFF"/>
                  </a:solidFill>
                </a:rPr>
                <a:t>    3</a:t>
              </a:r>
              <a:r>
                <a:rPr lang="zh-CN" altLang="en-US" sz="1700" dirty="0">
                  <a:solidFill>
                    <a:srgbClr val="FFFFFF"/>
                  </a:solidFill>
                </a:rPr>
                <a:t>、</a:t>
              </a:r>
              <a:r>
                <a:rPr lang="en-US" altLang="zh-CN" sz="1700" dirty="0">
                  <a:solidFill>
                    <a:srgbClr val="FFFFFF"/>
                  </a:solidFill>
                </a:rPr>
                <a:t>IO</a:t>
              </a:r>
              <a:r>
                <a:rPr lang="zh-CN" altLang="en-US" sz="1700" dirty="0">
                  <a:solidFill>
                    <a:srgbClr val="FFFFFF"/>
                  </a:solidFill>
                </a:rPr>
                <a:t>多路复用      </a:t>
              </a:r>
              <a:r>
                <a:rPr lang="en-US" altLang="zh-CN" sz="1700" dirty="0">
                  <a:solidFill>
                    <a:srgbClr val="FFFFFF"/>
                  </a:solidFill>
                </a:rPr>
                <a:t>(mulitplexing i/o)</a:t>
              </a:r>
            </a:p>
          </p:txBody>
        </p:sp>
      </p:grpSp>
      <p:grpSp>
        <p:nvGrpSpPr>
          <p:cNvPr id="29" name="组合 28"/>
          <p:cNvGrpSpPr/>
          <p:nvPr>
            <p:custDataLst>
              <p:tags r:id="rId5"/>
            </p:custDataLst>
          </p:nvPr>
        </p:nvGrpSpPr>
        <p:grpSpPr>
          <a:xfrm>
            <a:off x="1101090" y="4331065"/>
            <a:ext cx="3580765" cy="752528"/>
            <a:chOff x="3751262" y="3575249"/>
            <a:chExt cx="3426052" cy="720157"/>
          </a:xfrm>
        </p:grpSpPr>
        <p:sp>
          <p:nvSpPr>
            <p:cNvPr id="30" name="任意多边形 29"/>
            <p:cNvSpPr/>
            <p:nvPr>
              <p:custDataLst>
                <p:tags r:id="rId9"/>
              </p:custDataLst>
            </p:nvPr>
          </p:nvSpPr>
          <p:spPr>
            <a:xfrm>
              <a:off x="3751262" y="4089666"/>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rgbClr val="989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lnSpcReduction="20000"/>
            </a:bodyPr>
            <a:lstStyle/>
            <a:p>
              <a:pPr algn="ctr"/>
              <a:endParaRPr lang="zh-CN" altLang="en-US" sz="1700">
                <a:solidFill>
                  <a:srgbClr val="FFFFFF"/>
                </a:solidFill>
                <a:sym typeface="Arial" panose="020B0604020202020204" pitchFamily="34" charset="0"/>
              </a:endParaRPr>
            </a:p>
          </p:txBody>
        </p:sp>
        <p:sp>
          <p:nvSpPr>
            <p:cNvPr id="31" name="任意多边形 30"/>
            <p:cNvSpPr/>
            <p:nvPr>
              <p:custDataLst>
                <p:tags r:id="rId10"/>
              </p:custDataLst>
            </p:nvPr>
          </p:nvSpPr>
          <p:spPr>
            <a:xfrm>
              <a:off x="3751943" y="3575249"/>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rgbClr val="989A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lnSpc>
                  <a:spcPct val="120000"/>
                </a:lnSpc>
              </a:pPr>
              <a:r>
                <a:rPr lang="en-US" altLang="zh-CN" sz="1700" dirty="0">
                  <a:solidFill>
                    <a:srgbClr val="FFFFFF"/>
                  </a:solidFill>
                </a:rPr>
                <a:t>4</a:t>
              </a:r>
              <a:r>
                <a:rPr lang="zh-CN" altLang="en-US" sz="1700" dirty="0">
                  <a:solidFill>
                    <a:srgbClr val="FFFFFF"/>
                  </a:solidFill>
                </a:rPr>
                <a:t>、信号驱动   </a:t>
              </a:r>
              <a:r>
                <a:rPr lang="en-US" altLang="zh-CN" sz="1700" dirty="0">
                  <a:solidFill>
                    <a:srgbClr val="FFFFFF"/>
                  </a:solidFill>
                </a:rPr>
                <a:t>(signal driven i/o)</a:t>
              </a:r>
            </a:p>
          </p:txBody>
        </p:sp>
      </p:grpSp>
      <p:grpSp>
        <p:nvGrpSpPr>
          <p:cNvPr id="32" name="组合 31"/>
          <p:cNvGrpSpPr/>
          <p:nvPr>
            <p:custDataLst>
              <p:tags r:id="rId6"/>
            </p:custDataLst>
          </p:nvPr>
        </p:nvGrpSpPr>
        <p:grpSpPr>
          <a:xfrm>
            <a:off x="1101090" y="5291103"/>
            <a:ext cx="3580765" cy="752528"/>
            <a:chOff x="3751262" y="4365437"/>
            <a:chExt cx="3426052" cy="720157"/>
          </a:xfrm>
        </p:grpSpPr>
        <p:sp>
          <p:nvSpPr>
            <p:cNvPr id="33" name="任意多边形 32"/>
            <p:cNvSpPr/>
            <p:nvPr>
              <p:custDataLst>
                <p:tags r:id="rId7"/>
              </p:custDataLst>
            </p:nvPr>
          </p:nvSpPr>
          <p:spPr>
            <a:xfrm>
              <a:off x="3751262" y="4879854"/>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rgbClr val="DC5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0000" lnSpcReduction="20000"/>
            </a:bodyPr>
            <a:lstStyle/>
            <a:p>
              <a:pPr algn="ctr"/>
              <a:endParaRPr lang="zh-CN" altLang="en-US" sz="1700">
                <a:solidFill>
                  <a:srgbClr val="FFFFFF"/>
                </a:solidFill>
                <a:sym typeface="Arial" panose="020B0604020202020204" pitchFamily="34" charset="0"/>
              </a:endParaRPr>
            </a:p>
          </p:txBody>
        </p:sp>
        <p:sp>
          <p:nvSpPr>
            <p:cNvPr id="34" name="任意多边形 33"/>
            <p:cNvSpPr/>
            <p:nvPr>
              <p:custDataLst>
                <p:tags r:id="rId8"/>
              </p:custDataLst>
            </p:nvPr>
          </p:nvSpPr>
          <p:spPr>
            <a:xfrm>
              <a:off x="3751943" y="4365437"/>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rgbClr val="DC5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algn="ctr">
                <a:lnSpc>
                  <a:spcPct val="120000"/>
                </a:lnSpc>
              </a:pPr>
              <a:r>
                <a:rPr lang="en-US" altLang="zh-CN" sz="1700" dirty="0">
                  <a:solidFill>
                    <a:srgbClr val="FFFFFF"/>
                  </a:solidFill>
                </a:rPr>
                <a:t>5</a:t>
              </a:r>
              <a:r>
                <a:rPr lang="zh-CN" altLang="en-US" sz="1700" dirty="0">
                  <a:solidFill>
                    <a:srgbClr val="FFFFFF"/>
                  </a:solidFill>
                </a:rPr>
                <a:t>、异步</a:t>
              </a:r>
              <a:r>
                <a:rPr lang="en-US" altLang="zh-CN" sz="1700" dirty="0" err="1">
                  <a:solidFill>
                    <a:srgbClr val="FFFFFF"/>
                  </a:solidFill>
                </a:rPr>
                <a:t>io     (asyncchronous i/o)</a:t>
              </a:r>
            </a:p>
          </p:txBody>
        </p:sp>
      </p:grpSp>
      <p:sp>
        <p:nvSpPr>
          <p:cNvPr id="35" name="右大括号 34"/>
          <p:cNvSpPr/>
          <p:nvPr/>
        </p:nvSpPr>
        <p:spPr>
          <a:xfrm>
            <a:off x="5628640" y="1480820"/>
            <a:ext cx="540385" cy="3426460"/>
          </a:xfrm>
          <a:prstGeom prst="rightBrace">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6550660" y="2902585"/>
            <a:ext cx="1704340" cy="583565"/>
          </a:xfrm>
          <a:prstGeom prst="rect">
            <a:avLst/>
          </a:prstGeom>
          <a:noFill/>
        </p:spPr>
        <p:txBody>
          <a:bodyPr wrap="square" rtlCol="0">
            <a:spAutoFit/>
          </a:bodyPr>
          <a:lstStyle/>
          <a:p>
            <a:r>
              <a:rPr lang="zh-CN" altLang="en-US" sz="3200" b="1">
                <a:solidFill>
                  <a:schemeClr val="bg1"/>
                </a:solidFill>
              </a:rPr>
              <a:t>同步</a:t>
            </a:r>
          </a:p>
        </p:txBody>
      </p:sp>
      <p:sp>
        <p:nvSpPr>
          <p:cNvPr id="37" name="文本框 36"/>
          <p:cNvSpPr txBox="1"/>
          <p:nvPr/>
        </p:nvSpPr>
        <p:spPr>
          <a:xfrm>
            <a:off x="1101725" y="739775"/>
            <a:ext cx="4368165" cy="368300"/>
          </a:xfrm>
          <a:prstGeom prst="rect">
            <a:avLst/>
          </a:prstGeom>
          <a:noFill/>
        </p:spPr>
        <p:txBody>
          <a:bodyPr wrap="square" rtlCol="0">
            <a:spAutoFit/>
          </a:bodyPr>
          <a:lstStyle/>
          <a:p>
            <a:r>
              <a:rPr lang="zh-CN" altLang="en-US">
                <a:solidFill>
                  <a:schemeClr val="accent6">
                    <a:lumMod val="75000"/>
                  </a:schemeClr>
                </a:solidFill>
                <a:latin typeface="宋体" panose="02010600030101010101" pitchFamily="2" charset="-122"/>
                <a:ea typeface="宋体" panose="02010600030101010101" pitchFamily="2" charset="-122"/>
              </a:rPr>
              <a:t>◎ </a:t>
            </a:r>
            <a:r>
              <a:rPr lang="zh-CN" altLang="en-US">
                <a:solidFill>
                  <a:schemeClr val="bg1"/>
                </a:solidFill>
              </a:rPr>
              <a:t>同步、异步、阻塞、非阻塞</a:t>
            </a:r>
          </a:p>
        </p:txBody>
      </p:sp>
      <p:sp>
        <p:nvSpPr>
          <p:cNvPr id="41" name="右大括号 40"/>
          <p:cNvSpPr/>
          <p:nvPr/>
        </p:nvSpPr>
        <p:spPr>
          <a:xfrm>
            <a:off x="5628640" y="5187315"/>
            <a:ext cx="540385" cy="78359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文本框 41"/>
          <p:cNvSpPr txBox="1"/>
          <p:nvPr/>
        </p:nvSpPr>
        <p:spPr>
          <a:xfrm>
            <a:off x="6638925" y="5245100"/>
            <a:ext cx="1704340" cy="583565"/>
          </a:xfrm>
          <a:prstGeom prst="rect">
            <a:avLst/>
          </a:prstGeom>
          <a:noFill/>
        </p:spPr>
        <p:txBody>
          <a:bodyPr wrap="square" rtlCol="0">
            <a:spAutoFit/>
          </a:bodyPr>
          <a:lstStyle/>
          <a:p>
            <a:r>
              <a:rPr lang="zh-CN" altLang="en-US" sz="3200" b="1">
                <a:solidFill>
                  <a:schemeClr val="bg1"/>
                </a:solidFill>
              </a:rPr>
              <a:t>异步</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2840" y="5735955"/>
            <a:ext cx="2526030" cy="533400"/>
          </a:xfrm>
          <a:prstGeom prst="rect">
            <a:avLst/>
          </a:prstGeom>
          <a:noFill/>
        </p:spPr>
        <p:txBody>
          <a:bodyPr wrap="square" rtlCol="0">
            <a:spAutoFit/>
          </a:bodyPr>
          <a:lstStyle/>
          <a:p>
            <a:pPr>
              <a:lnSpc>
                <a:spcPct val="120000"/>
              </a:lnSpc>
            </a:pPr>
            <a:r>
              <a:rPr lang="zh-CN" sz="1200" dirty="0">
                <a:solidFill>
                  <a:srgbClr val="FFC000"/>
                </a:solidFill>
                <a:latin typeface="黑体" panose="02010609060101010101" charset="-122"/>
                <a:ea typeface="黑体" panose="02010609060101010101" charset="-122"/>
                <a:cs typeface="黑体" panose="02010609060101010101" charset="-122"/>
                <a:sym typeface="+mn-ea"/>
              </a:rPr>
              <a:t>源码学院</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a:t>
            </a:r>
            <a:r>
              <a:rPr lang="zh-CN" sz="1200" dirty="0">
                <a:solidFill>
                  <a:srgbClr val="FFC000"/>
                </a:solidFill>
                <a:latin typeface="黑体" panose="02010609060101010101" charset="-122"/>
                <a:ea typeface="黑体" panose="02010609060101010101" charset="-122"/>
                <a:cs typeface="黑体" panose="02010609060101010101" charset="-122"/>
                <a:sym typeface="+mn-ea"/>
              </a:rPr>
              <a:t>只为培养</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a:t>
            </a: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程序员而生</a:t>
            </a:r>
            <a:endParaRPr sz="1200" dirty="0">
              <a:solidFill>
                <a:srgbClr val="FFC000"/>
              </a:solidFill>
              <a:latin typeface="黑体" panose="02010609060101010101" charset="-122"/>
              <a:ea typeface="黑体" panose="02010609060101010101" charset="-122"/>
              <a:cs typeface="黑体" panose="02010609060101010101" charset="-122"/>
              <a:sym typeface="+mn-ea"/>
            </a:endParaRPr>
          </a:p>
          <a:p>
            <a:pPr>
              <a:lnSpc>
                <a:spcPct val="120000"/>
              </a:lnSpc>
            </a:pPr>
            <a:r>
              <a:rPr lang="zh-CN" altLang="en-US" sz="1200" dirty="0">
                <a:solidFill>
                  <a:srgbClr val="FFC000"/>
                </a:solidFill>
                <a:latin typeface="黑体" panose="02010609060101010101" charset="-122"/>
                <a:ea typeface="黑体" panose="02010609060101010101" charset="-122"/>
                <a:cs typeface="黑体" panose="02010609060101010101" charset="-122"/>
                <a:sym typeface="+mn-ea"/>
              </a:rPr>
              <a:t>源码学院地址</a:t>
            </a:r>
            <a:r>
              <a:rPr lang="en-US" altLang="zh-CN" sz="1200" dirty="0">
                <a:solidFill>
                  <a:srgbClr val="FFC000"/>
                </a:solidFill>
                <a:latin typeface="黑体" panose="02010609060101010101" charset="-122"/>
                <a:ea typeface="黑体" panose="02010609060101010101" charset="-122"/>
                <a:cs typeface="黑体" panose="02010609060101010101" charset="-122"/>
                <a:sym typeface="+mn-ea"/>
              </a:rPr>
              <a:t>:bat.ke.qq.com</a:t>
            </a:r>
          </a:p>
        </p:txBody>
      </p:sp>
      <p:cxnSp>
        <p:nvCxnSpPr>
          <p:cNvPr id="8" name="直接连接符 7"/>
          <p:cNvCxnSpPr/>
          <p:nvPr/>
        </p:nvCxnSpPr>
        <p:spPr>
          <a:xfrm>
            <a:off x="9011920" y="5756275"/>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平行四边形 14"/>
          <p:cNvSpPr/>
          <p:nvPr/>
        </p:nvSpPr>
        <p:spPr>
          <a:xfrm>
            <a:off x="9842500" y="5700395"/>
            <a:ext cx="311785" cy="11112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9011920" y="6323330"/>
            <a:ext cx="19558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9773920" y="6269355"/>
            <a:ext cx="375920" cy="121285"/>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735965" y="445770"/>
            <a:ext cx="1244600" cy="0"/>
          </a:xfrm>
          <a:prstGeom prst="line">
            <a:avLst/>
          </a:prstGeom>
          <a:ln w="15875" cmpd="sng">
            <a:gradFill>
              <a:gsLst>
                <a:gs pos="0">
                  <a:schemeClr val="accent1">
                    <a:lumMod val="5000"/>
                    <a:lumOff val="95000"/>
                  </a:schemeClr>
                </a:gs>
                <a:gs pos="100000">
                  <a:schemeClr val="bg1">
                    <a:alpha val="14000"/>
                  </a:schemeClr>
                </a:gs>
                <a:gs pos="0">
                  <a:schemeClr val="bg1"/>
                </a:gs>
                <a:gs pos="100000">
                  <a:schemeClr val="accent1">
                    <a:lumMod val="30000"/>
                    <a:lumOff val="7000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1156335" y="1472565"/>
            <a:ext cx="8531225" cy="4009390"/>
          </a:xfrm>
          <a:prstGeom prst="rect">
            <a:avLst/>
          </a:prstGeom>
          <a:noFill/>
          <a:ln w="9525">
            <a:noFill/>
            <a:miter lim="800000"/>
            <a:headEnd/>
            <a:tailEnd/>
          </a:ln>
          <a:effectLst/>
        </p:spPr>
      </p:pic>
      <p:sp>
        <p:nvSpPr>
          <p:cNvPr id="4" name="文本框 3"/>
          <p:cNvSpPr txBox="1"/>
          <p:nvPr/>
        </p:nvSpPr>
        <p:spPr>
          <a:xfrm>
            <a:off x="629471" y="77617"/>
            <a:ext cx="3208655" cy="368300"/>
          </a:xfrm>
          <a:prstGeom prst="rect">
            <a:avLst/>
          </a:prstGeom>
          <a:noFill/>
        </p:spPr>
        <p:txBody>
          <a:bodyPr wrap="square" rtlCol="0">
            <a:spAutoFit/>
          </a:bodyPr>
          <a:lstStyle/>
          <a:p>
            <a:r>
              <a:rPr lang="zh-CN" altLang="en-US" dirty="0">
                <a:solidFill>
                  <a:srgbClr val="FFC000"/>
                </a:solidFill>
              </a:rPr>
              <a:t>阻塞</a:t>
            </a:r>
            <a:r>
              <a:rPr lang="en-US" altLang="zh-CN" dirty="0">
                <a:solidFill>
                  <a:srgbClr val="FFC000"/>
                </a:solidFill>
              </a:rPr>
              <a:t>IO</a:t>
            </a:r>
          </a:p>
        </p:txBody>
      </p:sp>
      <p:pic>
        <p:nvPicPr>
          <p:cNvPr id="11" name="Picture 2"/>
          <p:cNvPicPr>
            <a:picLocks noChangeAspect="1" noChangeArrowheads="1"/>
          </p:cNvPicPr>
          <p:nvPr/>
        </p:nvPicPr>
        <p:blipFill>
          <a:blip r:embed="rId3"/>
          <a:srcRect/>
          <a:stretch>
            <a:fillRect/>
          </a:stretch>
        </p:blipFill>
        <p:spPr bwMode="auto">
          <a:xfrm>
            <a:off x="1199486" y="1395869"/>
            <a:ext cx="8531225" cy="40093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h_f"/>
  <p:tag name="KSO_WM_UNIT_INDEX" val="1_2_1"/>
  <p:tag name="KSO_WM_UNIT_ID" val="diagram160145_3*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4"/>
  <p:tag name="KSO_WM_UNIT_ID" val="diagram160145_3*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5"/>
  <p:tag name="KSO_WM_UNIT_ID" val="diagram160145_3*l_i*1_5"/>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h_f"/>
  <p:tag name="KSO_WM_UNIT_INDEX" val="1_3_1"/>
  <p:tag name="KSO_WM_UNIT_ID" val="diagram160145_3*l_h_f*1_3_1"/>
  <p:tag name="KSO_WM_UNIT_CLEAR" val="1"/>
  <p:tag name="KSO_WM_UNIT_LAYERLEVEL" val="1_1_1"/>
  <p:tag name="KSO_WM_UNIT_VALUE" val="22"/>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6"/>
  <p:tag name="KSO_WM_UNIT_ID" val="diagram160145_3*l_i*1_6"/>
  <p:tag name="KSO_WM_UNIT_CLEAR" val="1"/>
  <p:tag name="KSO_WM_UNIT_LAYERLEVEL" val="1_1"/>
  <p:tag name="KSO_WM_BEAUTIFY_FLAG" val="#wm#"/>
  <p:tag name="KSO_WM_DIAGRAM_GROUP_CODE" val="l1-1"/>
  <p:tag name="KSO_WM_UNIT_FILL_FORE_SCHEMECOLOR_INDEX" val="7"/>
  <p:tag name="KSO_WM_UNI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1"/>
  <p:tag name="KSO_WM_UNIT_ID" val="diagram160145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h_f"/>
  <p:tag name="KSO_WM_UNIT_INDEX" val="1_1_1"/>
  <p:tag name="KSO_WM_UNIT_ID" val="diagram160145_3*l_h_f*1_1_1"/>
  <p:tag name="KSO_WM_UNIT_CLEAR" val="1"/>
  <p:tag name="KSO_WM_UNIT_LAYERLEVEL" val="1_1_1"/>
  <p:tag name="KSO_WM_UNIT_VALUE" val="22"/>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2"/>
  <p:tag name="KSO_WM_UNIT_ID" val="diagram160145_3*l_i*1_2"/>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SLIDE_ITEM_CNT" val="5"/>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59_5*i*0"/>
  <p:tag name="KSO_WM_TEMPLATE_CATEGORY" val="diagram"/>
  <p:tag name="KSO_WM_TEMPLATE_INDEX" val="160659"/>
  <p:tag name="KSO_WM_UNIT_INDEX"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45_3*i*0"/>
  <p:tag name="KSO_WM_TEMPLATE_CATEGORY" val="diagram"/>
  <p:tag name="KSO_WM_TEMPLATE_INDEX" val="160145"/>
  <p:tag name="KSO_WM_UNIT_INDEX" val="0"/>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59_5*i*5"/>
  <p:tag name="KSO_WM_TEMPLATE_CATEGORY" val="diagram"/>
  <p:tag name="KSO_WM_TEMPLATE_INDEX" val="160659"/>
  <p:tag name="KSO_WM_UNIT_INDEX" val="5"/>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59_5*i*10"/>
  <p:tag name="KSO_WM_TEMPLATE_CATEGORY" val="diagram"/>
  <p:tag name="KSO_WM_TEMPLATE_INDEX" val="160659"/>
  <p:tag name="KSO_WM_UNIT_INDEX" val="1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59_5*i*15"/>
  <p:tag name="KSO_WM_TEMPLATE_CATEGORY" val="diagram"/>
  <p:tag name="KSO_WM_TEMPLATE_INDEX" val="160659"/>
  <p:tag name="KSO_WM_UNIT_INDEX" val="15"/>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59_5*i*20"/>
  <p:tag name="KSO_WM_TEMPLATE_CATEGORY" val="diagram"/>
  <p:tag name="KSO_WM_TEMPLATE_INDEX" val="160659"/>
  <p:tag name="KSO_WM_UNIT_INDEX" val="20"/>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i"/>
  <p:tag name="KSO_WM_UNIT_INDEX" val="1_5"/>
  <p:tag name="KSO_WM_UNIT_ID" val="diagram160659_5*l_i*1_5"/>
  <p:tag name="KSO_WM_UNIT_CLEAR" val="1"/>
  <p:tag name="KSO_WM_UNIT_LAYERLEVEL" val="1_1"/>
  <p:tag name="KSO_WM_BEAUTIFY_FLAG" val="#wm#"/>
  <p:tag name="KSO_WM_TAG_VERSION" val="1.0"/>
  <p:tag name="KSO_WM_DIAGRAM_GROUP_CODE" val="l1-1"/>
  <p:tag name="KSO_WM_UNIT_FILL_FORE_SCHEMECOLOR_INDEX" val="9"/>
  <p:tag name="KSO_WM_UNIT_FILL_TYPE" val="1"/>
  <p:tag name="KSO_WM_UNIT_TEXT_FILL_FORE_SCHEMECOLOR_INDEX" val="14"/>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h_f"/>
  <p:tag name="KSO_WM_UNIT_INDEX" val="1_5_1"/>
  <p:tag name="KSO_WM_UNIT_ID" val="diagram160659_5*l_h_f*1_5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9"/>
  <p:tag name="KSO_WM_UNIT_FILL_TYPE" val="1"/>
  <p:tag name="KSO_WM_UNIT_TEXT_FILL_FORE_SCHEMECOLOR_INDEX" val="14"/>
  <p:tag name="KSO_WM_UNIT_TEXT_FILL_TYPE" val="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i"/>
  <p:tag name="KSO_WM_UNIT_INDEX" val="1_4"/>
  <p:tag name="KSO_WM_UNIT_ID" val="diagram160659_5*l_i*1_4"/>
  <p:tag name="KSO_WM_UNIT_CLEAR" val="1"/>
  <p:tag name="KSO_WM_UNIT_LAYERLEVEL" val="1_1"/>
  <p:tag name="KSO_WM_BEAUTIFY_FLAG" val="#wm#"/>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h_f"/>
  <p:tag name="KSO_WM_UNIT_INDEX" val="1_4_1"/>
  <p:tag name="KSO_WM_UNIT_ID" val="diagram160659_5*l_h_f*1_4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i"/>
  <p:tag name="KSO_WM_UNIT_INDEX" val="1_3"/>
  <p:tag name="KSO_WM_UNIT_ID" val="diagram160659_5*l_i*1_3"/>
  <p:tag name="KSO_WM_UNIT_CLEAR" val="1"/>
  <p:tag name="KSO_WM_UNIT_LAYERLEVEL" val="1_1"/>
  <p:tag name="KSO_WM_BEAUTIFY_FLAG" val="#wm#"/>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h_f"/>
  <p:tag name="KSO_WM_UNIT_INDEX" val="1_3_1"/>
  <p:tag name="KSO_WM_UNIT_ID" val="diagram160659_5*l_h_f*1_3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45_3*i*7"/>
  <p:tag name="KSO_WM_TEMPLATE_CATEGORY" val="diagram"/>
  <p:tag name="KSO_WM_TEMPLATE_INDEX" val="160145"/>
  <p:tag name="KSO_WM_UNIT_INDEX" val="7"/>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i"/>
  <p:tag name="KSO_WM_UNIT_INDEX" val="1_2"/>
  <p:tag name="KSO_WM_UNIT_ID" val="diagram160659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h_f"/>
  <p:tag name="KSO_WM_UNIT_INDEX" val="1_2_1"/>
  <p:tag name="KSO_WM_UNIT_ID" val="diagram160659_5*l_h_f*1_2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i"/>
  <p:tag name="KSO_WM_UNIT_INDEX" val="1_1"/>
  <p:tag name="KSO_WM_UNIT_ID" val="diagram160659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659"/>
  <p:tag name="KSO_WM_UNIT_TYPE" val="l_h_f"/>
  <p:tag name="KSO_WM_UNIT_INDEX" val="1_1_1"/>
  <p:tag name="KSO_WM_UNIT_ID" val="diagram160659_5*l_h_f*1_1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45_3*i*14"/>
  <p:tag name="KSO_WM_TEMPLATE_CATEGORY" val="diagram"/>
  <p:tag name="KSO_WM_TEMPLATE_INDEX" val="160145"/>
  <p:tag name="KSO_WM_UNIT_INDEX" val="1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145_3*i*21"/>
  <p:tag name="KSO_WM_TEMPLATE_CATEGORY" val="diagram"/>
  <p:tag name="KSO_WM_TEMPLATE_INDEX" val="160145"/>
  <p:tag name="KSO_WM_UNIT_INDEX" val="2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7"/>
  <p:tag name="KSO_WM_UNIT_ID" val="diagram160145_3*l_i*1_7"/>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h_f"/>
  <p:tag name="KSO_WM_UNIT_INDEX" val="1_4_1"/>
  <p:tag name="KSO_WM_UNIT_ID" val="diagram160145_3*l_h_f*1_4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FILL_FORE_SCHEMECOLOR_INDEX" val="16"/>
  <p:tag name="KSO_WM_UNIT_FILL_TYPE" val="1"/>
  <p:tag name="KSO_WM_UNIT_TEXT_FILL_FORE_SCHEMECOLOR_INDEX" val="13"/>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8"/>
  <p:tag name="KSO_WM_UNIT_ID" val="diagram160145_3*l_i*1_8"/>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145"/>
  <p:tag name="KSO_WM_TAG_VERSION" val="1.0"/>
  <p:tag name="KSO_WM_UNIT_TYPE" val="l_i"/>
  <p:tag name="KSO_WM_UNIT_INDEX" val="1_3"/>
  <p:tag name="KSO_WM_UNIT_ID" val="diagram160145_3*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源码学院 bat.ke.qq.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7838</TotalTime>
  <Words>3610</Words>
  <Application>Microsoft Macintosh PowerPoint</Application>
  <PresentationFormat>自定义</PresentationFormat>
  <Paragraphs>459</Paragraphs>
  <Slides>54</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等线</vt:lpstr>
      <vt:lpstr>方正粗黑宋简体</vt:lpstr>
      <vt:lpstr>黑体</vt:lpstr>
      <vt:lpstr>楷体</vt:lpstr>
      <vt:lpstr>宋体</vt:lpstr>
      <vt:lpstr>微软雅黑</vt:lpstr>
      <vt:lpstr>微软雅黑 Light</vt:lpstr>
      <vt:lpstr>新宋体</vt:lpstr>
      <vt:lpstr>Arial</vt:lpstr>
      <vt:lpstr>Calibri</vt:lpstr>
      <vt:lpstr>Consolas</vt:lpstr>
      <vt:lpstr>Wingdings</vt:lpstr>
      <vt:lpstr>源码学院 bat.ke.qq.com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www.1ppt.com</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个人简历</dc:title>
  <dc:creator>第一PPT</dc:creator>
  <cp:keywords>www.1ppt.com</cp:keywords>
  <dc:description>www.1ppt.com</dc:description>
  <cp:lastModifiedBy>Microsoft Office User</cp:lastModifiedBy>
  <cp:revision>601</cp:revision>
  <dcterms:created xsi:type="dcterms:W3CDTF">2017-02-16T02:06:00Z</dcterms:created>
  <dcterms:modified xsi:type="dcterms:W3CDTF">2020-03-18T17:53:20Z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